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41" r:id="rId3"/>
    <p:sldId id="332" r:id="rId4"/>
    <p:sldId id="282" r:id="rId5"/>
    <p:sldId id="257" r:id="rId6"/>
    <p:sldId id="278" r:id="rId7"/>
    <p:sldId id="338" r:id="rId8"/>
    <p:sldId id="303" r:id="rId9"/>
    <p:sldId id="347" r:id="rId10"/>
    <p:sldId id="312" r:id="rId11"/>
    <p:sldId id="346" r:id="rId12"/>
    <p:sldId id="313" r:id="rId13"/>
    <p:sldId id="350" r:id="rId14"/>
    <p:sldId id="330" r:id="rId15"/>
    <p:sldId id="339" r:id="rId16"/>
    <p:sldId id="296" r:id="rId17"/>
    <p:sldId id="333" r:id="rId18"/>
    <p:sldId id="336" r:id="rId19"/>
    <p:sldId id="315" r:id="rId20"/>
    <p:sldId id="308" r:id="rId21"/>
    <p:sldId id="328" r:id="rId22"/>
    <p:sldId id="344" r:id="rId23"/>
    <p:sldId id="345" r:id="rId24"/>
    <p:sldId id="340" r:id="rId25"/>
    <p:sldId id="321" r:id="rId26"/>
    <p:sldId id="322" r:id="rId27"/>
    <p:sldId id="325" r:id="rId28"/>
    <p:sldId id="324" r:id="rId29"/>
    <p:sldId id="323" r:id="rId30"/>
    <p:sldId id="331" r:id="rId31"/>
    <p:sldId id="326" r:id="rId32"/>
    <p:sldId id="318" r:id="rId33"/>
    <p:sldId id="306" r:id="rId34"/>
    <p:sldId id="342" r:id="rId35"/>
    <p:sldId id="348" r:id="rId36"/>
    <p:sldId id="349" r:id="rId37"/>
    <p:sldId id="316" r:id="rId38"/>
    <p:sldId id="319" r:id="rId39"/>
    <p:sldId id="301" r:id="rId40"/>
    <p:sldId id="343" r:id="rId41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FF99"/>
    <a:srgbClr val="FF66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16" autoAdjust="0"/>
    <p:restoredTop sz="96110" autoAdjust="0"/>
  </p:normalViewPr>
  <p:slideViewPr>
    <p:cSldViewPr>
      <p:cViewPr varScale="1">
        <p:scale>
          <a:sx n="68" d="100"/>
          <a:sy n="68" d="100"/>
        </p:scale>
        <p:origin x="117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44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Coût</a:t>
            </a:r>
            <a:r>
              <a:rPr lang="fr-FR" b="1" baseline="0" dirty="0"/>
              <a:t> des sorties 2021-2022</a:t>
            </a:r>
            <a:endParaRPr lang="fr-FR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172862565179703E-2"/>
          <c:y val="0.13596566386648479"/>
          <c:w val="0.89304945392115131"/>
          <c:h val="0.8261998206337060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'[bilan financier saison 2021-2022.xlsx]détail sorties'!$A$6</c:f>
              <c:strCache>
                <c:ptCount val="1"/>
                <c:pt idx="0">
                  <c:v>inscritions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35650068188329E-2"/>
                  <c:y val="3.2421638369399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9983435736"/>
                      <c:h val="8.91288200743348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5DA-4CD6-8257-6283979D4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sorties'!$B$6:$D$6</c:f>
              <c:numCache>
                <c:formatCode>General</c:formatCode>
                <c:ptCount val="3"/>
                <c:pt idx="0" formatCode="#,##0">
                  <c:v>26688.6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DA-4CD6-8257-6283979D4EE3}"/>
            </c:ext>
          </c:extLst>
        </c:ser>
        <c:ser>
          <c:idx val="1"/>
          <c:order val="1"/>
          <c:tx>
            <c:strRef>
              <c:f>'[bilan financier saison 2021-2022.xlsx]détail sorties'!$A$7</c:f>
              <c:strCache>
                <c:ptCount val="1"/>
                <c:pt idx="0">
                  <c:v>forfaits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348221094751376"/>
                      <c:h val="7.69707461679227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5DA-4CD6-8257-6283979D4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sorties'!$B$7:$D$7</c:f>
              <c:numCache>
                <c:formatCode>#,##0</c:formatCode>
                <c:ptCount val="3"/>
                <c:pt idx="1">
                  <c:v>20438.16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DA-4CD6-8257-6283979D4EE3}"/>
            </c:ext>
          </c:extLst>
        </c:ser>
        <c:ser>
          <c:idx val="2"/>
          <c:order val="2"/>
          <c:tx>
            <c:strRef>
              <c:f>'[bilan financier saison 2021-2022.xlsx]détail sorties'!$A$8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7955458586653636E-3"/>
                  <c:y val="3.80450896249687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10279599007955"/>
                      <c:h val="0.118311565561510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5DA-4CD6-8257-6283979D4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sorties'!$B$8:$D$8</c:f>
              <c:numCache>
                <c:formatCode>#,##0</c:formatCode>
                <c:ptCount val="3"/>
                <c:pt idx="1">
                  <c:v>11570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5DA-4CD6-8257-6283979D4EE3}"/>
            </c:ext>
          </c:extLst>
        </c:ser>
        <c:ser>
          <c:idx val="3"/>
          <c:order val="3"/>
          <c:tx>
            <c:strRef>
              <c:f>'[bilan financier saison 2021-2022.xlsx]détail sorties'!$A$9</c:f>
              <c:strCache>
                <c:ptCount val="1"/>
                <c:pt idx="0">
                  <c:v>cours de ski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sorties'!$B$9:$D$9</c:f>
              <c:numCache>
                <c:formatCode>#,##0</c:formatCode>
                <c:ptCount val="3"/>
                <c:pt idx="1">
                  <c:v>1696.4299999999998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DA-4CD6-8257-6283979D4EE3}"/>
            </c:ext>
          </c:extLst>
        </c:ser>
        <c:ser>
          <c:idx val="4"/>
          <c:order val="4"/>
          <c:tx>
            <c:strRef>
              <c:f>'[bilan financier saison 2021-2022.xlsx]détail sorties'!$A$10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sorties'!$B$10:$D$10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7-35DA-4CD6-8257-6283979D4EE3}"/>
            </c:ext>
          </c:extLst>
        </c:ser>
        <c:ser>
          <c:idx val="5"/>
          <c:order val="5"/>
          <c:tx>
            <c:strRef>
              <c:f>'[bilan financier saison 2021-2022.xlsx]détail sorties'!$A$11</c:f>
              <c:strCache>
                <c:ptCount val="1"/>
                <c:pt idx="0">
                  <c:v>monetico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2.3072443708257256E-2"/>
                  <c:y val="-4.052684903748737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98652169419893"/>
                      <c:h val="3.23911638704736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35DA-4CD6-8257-6283979D4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sorties'!$B$11:$D$11</c:f>
              <c:numCache>
                <c:formatCode>#,##0</c:formatCode>
                <c:ptCount val="3"/>
                <c:pt idx="1">
                  <c:v>693.57999999999981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5DA-4CD6-8257-6283979D4EE3}"/>
            </c:ext>
          </c:extLst>
        </c:ser>
        <c:ser>
          <c:idx val="6"/>
          <c:order val="6"/>
          <c:tx>
            <c:strRef>
              <c:f>'[bilan financier saison 2021-2022.xlsx]détail sorties'!$A$12</c:f>
              <c:strCache>
                <c:ptCount val="1"/>
                <c:pt idx="0">
                  <c:v>tests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3190435791572419E-2"/>
                  <c:y val="-4.052684903748771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85799699597346"/>
                      <c:h val="5.26545883892173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35DA-4CD6-8257-6283979D4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sorties'!$B$12:$D$12</c:f>
              <c:numCache>
                <c:formatCode>#,##0</c:formatCode>
                <c:ptCount val="3"/>
                <c:pt idx="1">
                  <c:v>1260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5DA-4CD6-8257-6283979D4EE3}"/>
            </c:ext>
          </c:extLst>
        </c:ser>
        <c:ser>
          <c:idx val="7"/>
          <c:order val="7"/>
          <c:tx>
            <c:strRef>
              <c:f>'[bilan financier saison 2021-2022.xlsx]détail sorties'!$A$13</c:f>
              <c:strCache>
                <c:ptCount val="1"/>
                <c:pt idx="0">
                  <c:v>perte sur exercice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2.2058917090740534E-2"/>
                  <c:y val="-2.056491331079397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55005967715802"/>
                      <c:h val="0.117497551236995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35DA-4CD6-8257-6283979D4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sorties'!$B$13:$D$13</c:f>
              <c:numCache>
                <c:formatCode>General</c:formatCode>
                <c:ptCount val="3"/>
                <c:pt idx="2" formatCode="#,##0">
                  <c:v>8969.57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5DA-4CD6-8257-6283979D4E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0267184"/>
        <c:axId val="500266200"/>
        <c:axId val="0"/>
      </c:bar3DChart>
      <c:catAx>
        <c:axId val="50026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0266200"/>
        <c:crosses val="autoZero"/>
        <c:auto val="1"/>
        <c:lblAlgn val="ctr"/>
        <c:lblOffset val="100"/>
        <c:noMultiLvlLbl val="0"/>
      </c:catAx>
      <c:valAx>
        <c:axId val="500266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0267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Coût</a:t>
            </a:r>
            <a:r>
              <a:rPr lang="fr-FR" b="1" baseline="0" dirty="0"/>
              <a:t> des sorties 2021-2022 avec formation moniteurs</a:t>
            </a:r>
          </a:p>
          <a:p>
            <a:pPr>
              <a:defRPr/>
            </a:pPr>
            <a:endParaRPr lang="fr-FR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172862565179703E-2"/>
          <c:y val="0.13596566386648479"/>
          <c:w val="0.89304945392115131"/>
          <c:h val="0.8261998206337060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'[bilan financier saison 2021-2022.xlsx]détail sorties + form'!$A$6</c:f>
              <c:strCache>
                <c:ptCount val="1"/>
                <c:pt idx="0">
                  <c:v>inscritions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960671992352991E-2"/>
                  <c:y val="3.24215590072516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4931058209114"/>
                      <c:h val="8.91287525229558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9F7-4FED-A1F8-E095CEC709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 + form'!$B$6:$D$6</c:f>
              <c:numCache>
                <c:formatCode>General</c:formatCode>
                <c:ptCount val="3"/>
                <c:pt idx="0" formatCode="#,##0">
                  <c:v>26688.6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F7-4FED-A1F8-E095CEC7097D}"/>
            </c:ext>
          </c:extLst>
        </c:ser>
        <c:ser>
          <c:idx val="1"/>
          <c:order val="1"/>
          <c:tx>
            <c:strRef>
              <c:f>'[bilan financier saison 2021-2022.xlsx]détail sorties + form'!$A$7</c:f>
              <c:strCache>
                <c:ptCount val="1"/>
                <c:pt idx="0">
                  <c:v>forfaits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16231108206061"/>
                      <c:h val="7.69706978117097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9F7-4FED-A1F8-E095CEC709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 + form'!$B$7:$D$7</c:f>
              <c:numCache>
                <c:formatCode>#,##0</c:formatCode>
                <c:ptCount val="3"/>
                <c:pt idx="1">
                  <c:v>20438.16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F7-4FED-A1F8-E095CEC7097D}"/>
            </c:ext>
          </c:extLst>
        </c:ser>
        <c:ser>
          <c:idx val="2"/>
          <c:order val="2"/>
          <c:tx>
            <c:strRef>
              <c:f>'[bilan financier saison 2021-2022.xlsx]détail sorties + form'!$A$8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38217209424619"/>
                      <c:h val="6.2786300648589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69F7-4FED-A1F8-E095CEC709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 + form'!$B$8:$D$8</c:f>
              <c:numCache>
                <c:formatCode>#,##0</c:formatCode>
                <c:ptCount val="3"/>
                <c:pt idx="1">
                  <c:v>11570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F7-4FED-A1F8-E095CEC7097D}"/>
            </c:ext>
          </c:extLst>
        </c:ser>
        <c:ser>
          <c:idx val="3"/>
          <c:order val="3"/>
          <c:tx>
            <c:strRef>
              <c:f>'[bilan financier saison 2021-2022.xlsx]détail sorties + form'!$A$9</c:f>
              <c:strCache>
                <c:ptCount val="1"/>
                <c:pt idx="0">
                  <c:v>cours de ski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 + form'!$B$9:$D$9</c:f>
              <c:numCache>
                <c:formatCode>#,##0</c:formatCode>
                <c:ptCount val="3"/>
                <c:pt idx="1">
                  <c:v>1696.4299999999998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9F7-4FED-A1F8-E095CEC7097D}"/>
            </c:ext>
          </c:extLst>
        </c:ser>
        <c:ser>
          <c:idx val="4"/>
          <c:order val="4"/>
          <c:tx>
            <c:strRef>
              <c:f>'[bilan financier saison 2021-2022.xlsx]détail sorties + form'!$A$10</c:f>
              <c:strCache>
                <c:ptCount val="1"/>
                <c:pt idx="0">
                  <c:v>formation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 + form'!$B$10:$D$10</c:f>
              <c:numCache>
                <c:formatCode>#,##0</c:formatCode>
                <c:ptCount val="3"/>
                <c:pt idx="1">
                  <c:v>1915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9F7-4FED-A1F8-E095CEC7097D}"/>
            </c:ext>
          </c:extLst>
        </c:ser>
        <c:ser>
          <c:idx val="5"/>
          <c:order val="5"/>
          <c:tx>
            <c:strRef>
              <c:f>'[bilan financier saison 2021-2022.xlsx]détail sorties + form'!$A$11</c:f>
              <c:strCache>
                <c:ptCount val="1"/>
                <c:pt idx="0">
                  <c:v>monetico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1.099202982631043E-2"/>
                  <c:y val="2.026262674612444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8040560763162"/>
                      <c:h val="3.644384877422236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69F7-4FED-A1F8-E095CEC709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 + form'!$B$11:$D$11</c:f>
              <c:numCache>
                <c:formatCode>#,##0</c:formatCode>
                <c:ptCount val="3"/>
                <c:pt idx="1">
                  <c:v>693.57999999999981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9F7-4FED-A1F8-E095CEC7097D}"/>
            </c:ext>
          </c:extLst>
        </c:ser>
        <c:ser>
          <c:idx val="6"/>
          <c:order val="6"/>
          <c:tx>
            <c:strRef>
              <c:f>'[bilan financier saison 2021-2022.xlsx]détail sorties + form'!$A$12</c:f>
              <c:strCache>
                <c:ptCount val="1"/>
                <c:pt idx="0">
                  <c:v>tests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'[bilan financier saison 2021-2022.xlsx]détail sorties + form'!$B$12:$D$12</c:f>
              <c:numCache>
                <c:formatCode>#,##0</c:formatCode>
                <c:ptCount val="3"/>
                <c:pt idx="1">
                  <c:v>1260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9F7-4FED-A1F8-E095CEC7097D}"/>
            </c:ext>
          </c:extLst>
        </c:ser>
        <c:ser>
          <c:idx val="7"/>
          <c:order val="7"/>
          <c:tx>
            <c:strRef>
              <c:f>'[bilan financier saison 2021-2022.xlsx]détail sorties + form'!$A$13</c:f>
              <c:strCache>
                <c:ptCount val="1"/>
                <c:pt idx="0">
                  <c:v>perte sur exercice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7.694420878417145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63908907750557"/>
                      <c:h val="0.117497546849197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69F7-4FED-A1F8-E095CEC709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'[bilan financier saison 2021-2022.xlsx]détail sorties + form'!$B$13:$D$13</c:f>
              <c:numCache>
                <c:formatCode>General</c:formatCode>
                <c:ptCount val="3"/>
                <c:pt idx="2" formatCode="#,##0">
                  <c:v>10884.57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9F7-4FED-A1F8-E095CEC70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0267184"/>
        <c:axId val="500266200"/>
        <c:axId val="0"/>
      </c:bar3DChart>
      <c:catAx>
        <c:axId val="50026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0266200"/>
        <c:crosses val="autoZero"/>
        <c:auto val="1"/>
        <c:lblAlgn val="ctr"/>
        <c:lblOffset val="100"/>
        <c:noMultiLvlLbl val="0"/>
      </c:catAx>
      <c:valAx>
        <c:axId val="500266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0267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CFBC9E5-A06A-9157-89A6-A6EEEA699B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FEF512F-0623-CB8E-21D2-B96B6D3F968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6AD2A696-28D4-6250-9048-5C42838B389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01B4B458-48AC-0821-08C2-E8765EF0BA0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6A42842-D2DF-4775-AD51-9990BDBDB7E2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BBB8A27-0694-D339-E652-66672F7B69B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961" tIns="47981" rIns="95961" bIns="47981" numCol="1" anchor="t" anchorCtr="0" compatLnSpc="1">
            <a:prstTxWarp prst="textNoShape">
              <a:avLst/>
            </a:prstTxWarp>
          </a:bodyPr>
          <a:lstStyle>
            <a:lvl1pPr defTabSz="95957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ADF8BEB-2E7C-6075-F7E1-D39ED98B069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961" tIns="47981" rIns="95961" bIns="47981" numCol="1" anchor="t" anchorCtr="0" compatLnSpc="1">
            <a:prstTxWarp prst="textNoShape">
              <a:avLst/>
            </a:prstTxWarp>
          </a:bodyPr>
          <a:lstStyle>
            <a:lvl1pPr algn="r" defTabSz="95957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299851FA-F9C2-78BD-F918-697BE21B0D4E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371B82F-20F1-CC66-B267-C8B7F00CF8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961" tIns="47981" rIns="95961" bIns="479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8E03552B-F44A-B913-691C-4B13355EFC7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961" tIns="47981" rIns="95961" bIns="47981" numCol="1" anchor="b" anchorCtr="0" compatLnSpc="1">
            <a:prstTxWarp prst="textNoShape">
              <a:avLst/>
            </a:prstTxWarp>
          </a:bodyPr>
          <a:lstStyle>
            <a:lvl1pPr defTabSz="95957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A14039A0-AD14-2B39-18FD-C6E81B0ED9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961" tIns="47981" rIns="95961" bIns="47981" numCol="1" anchor="b" anchorCtr="0" compatLnSpc="1">
            <a:prstTxWarp prst="textNoShape">
              <a:avLst/>
            </a:prstTxWarp>
          </a:bodyPr>
          <a:lstStyle>
            <a:lvl1pPr algn="r" defTabSz="958850" eaLnBrk="1" hangingPunct="1">
              <a:defRPr sz="1200"/>
            </a:lvl1pPr>
          </a:lstStyle>
          <a:p>
            <a:pPr>
              <a:defRPr/>
            </a:pPr>
            <a:fld id="{524FF371-BCD8-4DB5-B920-AC974D7ADE62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1C38E2CB-2569-FB85-0068-A63D1BABC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175" indent="-293688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7925" indent="-2349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413" indent="-2349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900" indent="-2349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8100" indent="-23495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5300" indent="-23495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2500" indent="-23495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9700" indent="-23495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B9346A-89B5-4E7A-9A6E-F5157D9FDED7}" type="slidenum">
              <a:rPr lang="en-US" altLang="fr-FR" smtClean="0"/>
              <a:pPr>
                <a:spcBef>
                  <a:spcPct val="0"/>
                </a:spcBef>
              </a:pPr>
              <a:t>1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D265F6E-B424-C31F-6917-7A5663C65E5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2F33AEF1-D30F-C3A8-D934-FB219F335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>
            <a:extLst>
              <a:ext uri="{FF2B5EF4-FFF2-40B4-BE49-F238E27FC236}">
                <a16:creationId xmlns:a16="http://schemas.microsoft.com/office/drawing/2014/main" id="{244DDD58-1047-C0E1-A477-1EEDB6205E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Espace réservé des commentaires 2">
            <a:extLst>
              <a:ext uri="{FF2B5EF4-FFF2-40B4-BE49-F238E27FC236}">
                <a16:creationId xmlns:a16="http://schemas.microsoft.com/office/drawing/2014/main" id="{1D94CC9E-562C-460A-4022-3B3BC375F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3556" name="Espace réservé du numéro de diapositive 3">
            <a:extLst>
              <a:ext uri="{FF2B5EF4-FFF2-40B4-BE49-F238E27FC236}">
                <a16:creationId xmlns:a16="http://schemas.microsoft.com/office/drawing/2014/main" id="{9F4AF899-A5B8-04FF-B7E0-BF94EB2D1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175" indent="-293688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7925" indent="-23495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413" indent="-23495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900" indent="-23495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8100" indent="-23495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5300" indent="-23495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2500" indent="-23495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9700" indent="-23495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B0B81D-1899-49B2-93B5-F9BAE84AD5D5}" type="slidenum">
              <a:rPr lang="en-US" altLang="fr-FR" smtClean="0"/>
              <a:pPr/>
              <a:t>8</a:t>
            </a:fld>
            <a:endParaRPr lang="en-US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>
            <a:extLst>
              <a:ext uri="{FF2B5EF4-FFF2-40B4-BE49-F238E27FC236}">
                <a16:creationId xmlns:a16="http://schemas.microsoft.com/office/drawing/2014/main" id="{478E64C5-574C-F6F8-2EF9-4EC2A0502C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Espace réservé des commentaires 2">
            <a:extLst>
              <a:ext uri="{FF2B5EF4-FFF2-40B4-BE49-F238E27FC236}">
                <a16:creationId xmlns:a16="http://schemas.microsoft.com/office/drawing/2014/main" id="{B3FB3835-2A20-AEA7-882C-9CEA12FCE2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6628" name="Espace réservé du numéro de diapositive 3">
            <a:extLst>
              <a:ext uri="{FF2B5EF4-FFF2-40B4-BE49-F238E27FC236}">
                <a16:creationId xmlns:a16="http://schemas.microsoft.com/office/drawing/2014/main" id="{44CE637F-84FE-D942-472F-03367B626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175" indent="-293688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7925" indent="-23495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413" indent="-23495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900" indent="-23495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8100" indent="-23495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5300" indent="-23495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2500" indent="-23495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9700" indent="-23495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72381C-7DB5-4F61-9694-1C831C38C1B4}" type="slidenum">
              <a:rPr lang="en-US" altLang="fr-FR" smtClean="0"/>
              <a:pPr/>
              <a:t>10</a:t>
            </a:fld>
            <a:endParaRPr lang="en-US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>
            <a:extLst>
              <a:ext uri="{FF2B5EF4-FFF2-40B4-BE49-F238E27FC236}">
                <a16:creationId xmlns:a16="http://schemas.microsoft.com/office/drawing/2014/main" id="{21AF248E-4F54-3679-A229-BA956E0866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Espace réservé des notes 2">
            <a:extLst>
              <a:ext uri="{FF2B5EF4-FFF2-40B4-BE49-F238E27FC236}">
                <a16:creationId xmlns:a16="http://schemas.microsoft.com/office/drawing/2014/main" id="{68F2588A-F5AF-E179-9418-718120C4B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1748" name="Espace réservé du numéro de diapositive 3">
            <a:extLst>
              <a:ext uri="{FF2B5EF4-FFF2-40B4-BE49-F238E27FC236}">
                <a16:creationId xmlns:a16="http://schemas.microsoft.com/office/drawing/2014/main" id="{7461ADA0-6D67-DF2B-28DA-835B3B0D90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F7E834-724A-458B-A854-F98846556F12}" type="slidenum">
              <a:rPr lang="en-US" altLang="fr-FR" smtClean="0"/>
              <a:pPr/>
              <a:t>14</a:t>
            </a:fld>
            <a:endParaRPr lang="en-US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>
            <a:extLst>
              <a:ext uri="{FF2B5EF4-FFF2-40B4-BE49-F238E27FC236}">
                <a16:creationId xmlns:a16="http://schemas.microsoft.com/office/drawing/2014/main" id="{1C82BB6D-7375-07C5-6CE2-3B61559AD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Espace réservé des notes 2">
            <a:extLst>
              <a:ext uri="{FF2B5EF4-FFF2-40B4-BE49-F238E27FC236}">
                <a16:creationId xmlns:a16="http://schemas.microsoft.com/office/drawing/2014/main" id="{449569F4-9173-A52A-7B13-3D0B20DD55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3796" name="Espace réservé du numéro de diapositive 3">
            <a:extLst>
              <a:ext uri="{FF2B5EF4-FFF2-40B4-BE49-F238E27FC236}">
                <a16:creationId xmlns:a16="http://schemas.microsoft.com/office/drawing/2014/main" id="{F64FCD9E-FFC3-125F-5341-0231B6978D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283AF8-7021-4BFA-9C90-BF717ACE972E}" type="slidenum">
              <a:rPr lang="en-US" altLang="fr-FR" smtClean="0"/>
              <a:pPr/>
              <a:t>15</a:t>
            </a:fld>
            <a:endParaRPr lang="en-US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>
            <a:extLst>
              <a:ext uri="{FF2B5EF4-FFF2-40B4-BE49-F238E27FC236}">
                <a16:creationId xmlns:a16="http://schemas.microsoft.com/office/drawing/2014/main" id="{B9C75116-5C02-8905-1051-119286B124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Espace réservé des notes 2">
            <a:extLst>
              <a:ext uri="{FF2B5EF4-FFF2-40B4-BE49-F238E27FC236}">
                <a16:creationId xmlns:a16="http://schemas.microsoft.com/office/drawing/2014/main" id="{35DCC6E7-70BE-152D-9DE3-31E189F1A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7348" name="Espace réservé du numéro de diapositive 3">
            <a:extLst>
              <a:ext uri="{FF2B5EF4-FFF2-40B4-BE49-F238E27FC236}">
                <a16:creationId xmlns:a16="http://schemas.microsoft.com/office/drawing/2014/main" id="{2CA41680-0963-6734-7E3A-9F7E668B53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26B2E8-C8B4-4307-A9A9-4BD5EAA9D9E2}" type="slidenum">
              <a:rPr lang="en-US" altLang="fr-FR" smtClean="0"/>
              <a:pPr/>
              <a:t>37</a:t>
            </a:fld>
            <a:endParaRPr lang="en-US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07255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BF25834-2C20-55DF-3FD8-CBCE806EC37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AG Ski-Club Luron – 6 octobre 2018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60385C6-17FA-573D-983B-43E8A87D3FD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3DB4E-EBAB-4190-8189-72A029F8AFD4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182951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6192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6192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7971F3E-0824-F554-C15A-411DF22D08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AG Ski-Club Luron – 6 octobre 2018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D128D45-EE5C-45E4-EB2F-BB3B0FB541B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D5FC-4956-4C46-8516-2102A7106D27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3266144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9223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68313" y="1341438"/>
            <a:ext cx="8229600" cy="24796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313" y="3973513"/>
            <a:ext cx="8229600" cy="24796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C41AE28-F16E-92D4-72D7-84AFDCCAB5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555875" y="6453188"/>
            <a:ext cx="4248150" cy="339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AG Ski-Club Luron – 17 octobre 2020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29B7B8B-1598-88B0-2C13-668F4F5BB8C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EDDB-7E98-4FCF-ABED-74C7A0AB348A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341234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41BA683-AA11-6C12-DF41-E9B6D944934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AG Ski-Club Luron – 17 octobre 2020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9D5AD15-1A4E-B1E3-DC70-A4BF2FDFC9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52781-9720-4FE4-AF08-86BDB8402FB3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25</a:t>
            </a:r>
          </a:p>
        </p:txBody>
      </p:sp>
    </p:spTree>
    <p:extLst>
      <p:ext uri="{BB962C8B-B14F-4D97-AF65-F5344CB8AC3E}">
        <p14:creationId xmlns:p14="http://schemas.microsoft.com/office/powerpoint/2010/main" val="269939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046B1E8-2055-AA6B-D083-20D4CC6B0E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AG Ski-Club Luron – 6 octobre 2018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ACF1352-4178-DF3B-8299-B9E82061841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40718-D616-4179-A6BE-287645FE372F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204024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BE1F8E5-7F3F-BB92-9FD2-F8FF3983D38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AG Ski-Club Luron – 6 octobre 2018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AD11679-869F-139C-9424-AA3A0CC6426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6051A-886B-4A48-AE25-0CAF9B7F1DEF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147692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CC9B7A1-84C3-E1CF-7A7A-43021A85E33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AG Ski-Club Luron – 6 octobre 2018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D83E21F-705C-3295-F5BC-6821942A197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7226C-706A-4A3E-BF06-AC85F7EAFE8D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183142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500381D-9EF3-4A78-52AF-337A438E7F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AG Ski-Club Luron – 17 octobre 2020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4489C26-77C8-BE3F-6E21-34E8D497D0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90886-BDE4-4E75-8531-02B70631FADE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79140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ADB36C5-D8C6-A043-9F7D-A50ED2C4C4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AG Ski-Club Luron – 17 octobre 2020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F94103C7-FB55-DC41-07AB-DA2D318BAA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39B8F-7C23-4DF0-B3A7-556A18A68D43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173008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0863CA1-B02D-B6E0-BB69-B37ED9D02C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AG Ski-Club Luron – 6 octobre 2018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4A598FB-BCA0-8049-F9F3-F6FC36A40FE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EE49D-8ADD-4606-98F2-8985B98932C2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124391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35B7BEA-6C8F-7047-265C-C1E05696863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AG Ski-Club Luron – 6 octobre 2018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DDC1D4F-22C9-7AE1-ED62-84EC3A02DDD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FAA0B-0B72-4018-B784-8F85567D89E4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408966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96C86B-37AC-279D-6E9A-8D29690D7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13D49A9-20C0-F6CA-1832-5660C2CA08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96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les styles du texte du masque</a:t>
            </a:r>
          </a:p>
          <a:p>
            <a:pPr lvl="1"/>
            <a:r>
              <a:rPr lang="en-US" altLang="fr-FR"/>
              <a:t>Deuxième niveau</a:t>
            </a:r>
          </a:p>
          <a:p>
            <a:pPr lvl="2"/>
            <a:r>
              <a:rPr lang="en-US" altLang="fr-FR"/>
              <a:t>Troisième niveau</a:t>
            </a:r>
          </a:p>
          <a:p>
            <a:pPr lvl="3"/>
            <a:r>
              <a:rPr lang="en-US" altLang="fr-FR"/>
              <a:t>Quatrième niveau</a:t>
            </a:r>
          </a:p>
          <a:p>
            <a:pPr lvl="4"/>
            <a:r>
              <a:rPr lang="en-US" altLang="fr-FR"/>
              <a:t>Cinquième niveau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4BCACA70-C190-2ED4-0A98-B30A19D6ED0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4438" y="6381750"/>
            <a:ext cx="4248150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AG Ski-Club Luron – 17 octobre 2020</a:t>
            </a: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AC073246-7E38-01F8-A935-158CFC6965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08850" y="6381750"/>
            <a:ext cx="1377950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41C51A3-18F4-47F8-BE5A-096F64E94BC7}" type="slidenum">
              <a:rPr lang="fr-FR" altLang="fr-FR"/>
              <a:pPr>
                <a:defRPr/>
              </a:pPr>
              <a:t>‹N°›</a:t>
            </a:fld>
            <a:r>
              <a:rPr lang="fr-FR" altLang="fr-FR" dirty="0"/>
              <a:t> / 20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87" r:id="rId6"/>
    <p:sldLayoutId id="2147484488" r:id="rId7"/>
    <p:sldLayoutId id="2147484494" r:id="rId8"/>
    <p:sldLayoutId id="2147484495" r:id="rId9"/>
    <p:sldLayoutId id="2147484496" r:id="rId10"/>
    <p:sldLayoutId id="2147484497" r:id="rId11"/>
    <p:sldLayoutId id="2147484498" r:id="rId12"/>
  </p:sldLayoutIdLst>
  <p:hf hd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ire@skiclubluron.fr" TargetMode="External"/><Relationship Id="rId2" Type="http://schemas.openxmlformats.org/officeDocument/2006/relationships/hyperlink" Target="mailto:president@skiclubluron.fr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B46B5E7-1A67-BA73-4875-A08A822479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90575" y="12684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4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Ski-Club Luron</a:t>
            </a:r>
            <a:br>
              <a:rPr lang="fr-FR" altLang="fr-FR" sz="48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fr-FR" altLang="fr-FR" sz="4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Assemblée Générale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4C3FB98-18C6-6C39-C227-8935103D3F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76375" y="4052888"/>
            <a:ext cx="6400800" cy="1752600"/>
          </a:xfrm>
        </p:spPr>
        <p:txBody>
          <a:bodyPr/>
          <a:lstStyle/>
          <a:p>
            <a:pPr eaLnBrk="1" hangingPunct="1"/>
            <a:r>
              <a:rPr lang="fr-FR" altLang="fr-FR"/>
              <a:t>15 octobre 2022</a:t>
            </a:r>
          </a:p>
          <a:p>
            <a:pPr eaLnBrk="1" hangingPunct="1"/>
            <a:r>
              <a:rPr lang="fr-FR" altLang="fr-FR"/>
              <a:t>Collège Sainte-Anne</a:t>
            </a:r>
          </a:p>
          <a:p>
            <a:pPr eaLnBrk="1" hangingPunct="1"/>
            <a:r>
              <a:rPr lang="fr-FR" altLang="fr-FR"/>
              <a:t>Lure</a:t>
            </a:r>
            <a:endParaRPr lang="fr-FR" altLang="fr-FR" sz="1600"/>
          </a:p>
        </p:txBody>
      </p:sp>
      <p:sp>
        <p:nvSpPr>
          <p:cNvPr id="14340" name="ZoneTexte 1">
            <a:extLst>
              <a:ext uri="{FF2B5EF4-FFF2-40B4-BE49-F238E27FC236}">
                <a16:creationId xmlns:a16="http://schemas.microsoft.com/office/drawing/2014/main" id="{BBD5A4D7-CC58-4CDD-ACD7-AE454CB51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6381750"/>
            <a:ext cx="1439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1 / 39</a:t>
            </a:r>
          </a:p>
        </p:txBody>
      </p:sp>
      <p:sp>
        <p:nvSpPr>
          <p:cNvPr id="14341" name="ZoneTexte 6">
            <a:extLst>
              <a:ext uri="{FF2B5EF4-FFF2-40B4-BE49-F238E27FC236}">
                <a16:creationId xmlns:a16="http://schemas.microsoft.com/office/drawing/2014/main" id="{AC72748E-F5E4-E8A4-CDB5-6F00608D1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6381750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BC9E1BD-8EA1-698A-93E4-CDD073373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Rapport Moral (4/4)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F83E58C-BE25-D8E7-3C08-3777D4602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2000" u="sng" dirty="0"/>
              <a:t>Bureau du club actuel :</a:t>
            </a:r>
          </a:p>
          <a:p>
            <a:pPr marL="457200" lvl="1" indent="0">
              <a:buFontTx/>
              <a:buNone/>
              <a:defRPr/>
            </a:pPr>
            <a:r>
              <a:rPr lang="fr-FR" sz="2000" dirty="0"/>
              <a:t>	- Patrick Bellefleur, François Martelet, Mathieu Paquelet, Isabelle Proust-Cabrera, Christine Yoder et François Escher.</a:t>
            </a:r>
          </a:p>
          <a:p>
            <a:pPr marL="457200" lvl="1" indent="0">
              <a:buFontTx/>
              <a:buNone/>
              <a:defRPr/>
            </a:pPr>
            <a:endParaRPr lang="fr-FR" sz="2000" dirty="0"/>
          </a:p>
          <a:p>
            <a:pPr>
              <a:defRPr/>
            </a:pPr>
            <a:r>
              <a:rPr lang="fr-FR" sz="2000" u="sng" dirty="0"/>
              <a:t>Bourse au skis : </a:t>
            </a:r>
            <a:endParaRPr lang="fr-FR" sz="400" u="sng" dirty="0"/>
          </a:p>
          <a:p>
            <a:pPr marL="457200" lvl="1" indent="0">
              <a:buFontTx/>
              <a:buNone/>
              <a:defRPr/>
            </a:pPr>
            <a:r>
              <a:rPr lang="fr-FR" sz="1600" dirty="0"/>
              <a:t>	</a:t>
            </a:r>
            <a:r>
              <a:rPr lang="fr-FR" sz="2000" dirty="0"/>
              <a:t>- s’est déroulée les 7 et 8 novembre</a:t>
            </a:r>
            <a:r>
              <a:rPr lang="fr-FR" sz="1600" dirty="0"/>
              <a:t> 2021</a:t>
            </a:r>
          </a:p>
          <a:p>
            <a:pPr marL="457200" lvl="1" indent="0">
              <a:buFontTx/>
              <a:buNone/>
              <a:defRPr/>
            </a:pPr>
            <a:endParaRPr lang="fr-FR" sz="1600" dirty="0"/>
          </a:p>
          <a:p>
            <a:pPr>
              <a:defRPr/>
            </a:pPr>
            <a:r>
              <a:rPr lang="fr-FR" sz="2000" u="sng" dirty="0"/>
              <a:t>Loto et soirée de fin d’année :</a:t>
            </a:r>
          </a:p>
          <a:p>
            <a:pPr marL="914400" lvl="2" indent="0">
              <a:buFontTx/>
              <a:buNone/>
              <a:defRPr/>
            </a:pPr>
            <a:r>
              <a:rPr lang="fr-FR" sz="1400" dirty="0"/>
              <a:t>- Annulés suite covid. La soirée couscous a été remplacée par un couscous à emporter où près de 200 parts ont trouvé preneur</a:t>
            </a:r>
          </a:p>
          <a:p>
            <a:pPr>
              <a:defRPr/>
            </a:pPr>
            <a:endParaRPr lang="fr-FR" sz="2000" u="sng" dirty="0"/>
          </a:p>
          <a:p>
            <a:pPr>
              <a:defRPr/>
            </a:pPr>
            <a:r>
              <a:rPr lang="fr-FR" sz="2000" u="sng" dirty="0"/>
              <a:t>Rassemblement national des moniteurs fédéraux :</a:t>
            </a:r>
          </a:p>
          <a:p>
            <a:pPr lvl="1">
              <a:defRPr/>
            </a:pPr>
            <a:r>
              <a:rPr lang="fr-FR" sz="1600" dirty="0"/>
              <a:t>Une dizaine de membres du ski club y ont participé à Valmeiner les 9 et 10 avril dans une belle ambiance.</a:t>
            </a:r>
          </a:p>
          <a:p>
            <a:pPr marL="457200" lvl="1" indent="0">
              <a:buFontTx/>
              <a:buNone/>
              <a:defRPr/>
            </a:pPr>
            <a:endParaRPr lang="fr-FR" sz="1600" dirty="0"/>
          </a:p>
        </p:txBody>
      </p:sp>
      <p:sp>
        <p:nvSpPr>
          <p:cNvPr id="25604" name="Espace réservé du pied de page 1">
            <a:extLst>
              <a:ext uri="{FF2B5EF4-FFF2-40B4-BE49-F238E27FC236}">
                <a16:creationId xmlns:a16="http://schemas.microsoft.com/office/drawing/2014/main" id="{E97FD82F-1541-C707-666F-AC93E56718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25605" name="Espace réservé du numéro de diapositive 2">
            <a:extLst>
              <a:ext uri="{FF2B5EF4-FFF2-40B4-BE49-F238E27FC236}">
                <a16:creationId xmlns:a16="http://schemas.microsoft.com/office/drawing/2014/main" id="{434DA22E-16E0-BBBF-9B9E-1620C41A7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1086B7-1D1F-452A-9E35-8FD88078B9F8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Espace réservé pour une image  6">
            <a:extLst>
              <a:ext uri="{FF2B5EF4-FFF2-40B4-BE49-F238E27FC236}">
                <a16:creationId xmlns:a16="http://schemas.microsoft.com/office/drawing/2014/main" id="{30EAEC35-D8AA-E180-9A27-C7615875E1E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r="104"/>
          <a:stretch>
            <a:fillRect/>
          </a:stretch>
        </p:blipFill>
        <p:spPr>
          <a:xfrm>
            <a:off x="539750" y="312738"/>
            <a:ext cx="4392613" cy="3294062"/>
          </a:xfrm>
        </p:spPr>
      </p:pic>
      <p:sp>
        <p:nvSpPr>
          <p:cNvPr id="27651" name="Espace réservé du texte 3">
            <a:extLst>
              <a:ext uri="{FF2B5EF4-FFF2-40B4-BE49-F238E27FC236}">
                <a16:creationId xmlns:a16="http://schemas.microsoft.com/office/drawing/2014/main" id="{C610A1A2-843A-95F5-6CFA-57180C21C7C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55650" y="4652963"/>
            <a:ext cx="3240088" cy="1519237"/>
          </a:xfrm>
        </p:spPr>
        <p:txBody>
          <a:bodyPr/>
          <a:lstStyle/>
          <a:p>
            <a:pPr algn="ctr"/>
            <a:r>
              <a:rPr lang="fr-FR" altLang="fr-FR" sz="2000"/>
              <a:t>Ils ont quant même fait un peu de ski </a:t>
            </a:r>
          </a:p>
        </p:txBody>
      </p:sp>
      <p:sp>
        <p:nvSpPr>
          <p:cNvPr id="27652" name="Espace réservé du pied de page 4">
            <a:extLst>
              <a:ext uri="{FF2B5EF4-FFF2-40B4-BE49-F238E27FC236}">
                <a16:creationId xmlns:a16="http://schemas.microsoft.com/office/drawing/2014/main" id="{1A90F1CC-BA1B-4DE2-2004-CCAFDA37F4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16 octobre 2022</a:t>
            </a:r>
          </a:p>
        </p:txBody>
      </p:sp>
      <p:sp>
        <p:nvSpPr>
          <p:cNvPr id="27653" name="Espace réservé du numéro de diapositive 5">
            <a:extLst>
              <a:ext uri="{FF2B5EF4-FFF2-40B4-BE49-F238E27FC236}">
                <a16:creationId xmlns:a16="http://schemas.microsoft.com/office/drawing/2014/main" id="{7397B574-56BD-BD21-496D-A556ACBFF9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FB06BD-CC9B-4DCA-9FFB-DE59912F79E9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pic>
        <p:nvPicPr>
          <p:cNvPr id="27654" name="Picture 2">
            <a:extLst>
              <a:ext uri="{FF2B5EF4-FFF2-40B4-BE49-F238E27FC236}">
                <a16:creationId xmlns:a16="http://schemas.microsoft.com/office/drawing/2014/main" id="{1A10F849-7159-EA9A-1E6C-37266152D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606800"/>
            <a:ext cx="375285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>
            <a:extLst>
              <a:ext uri="{FF2B5EF4-FFF2-40B4-BE49-F238E27FC236}">
                <a16:creationId xmlns:a16="http://schemas.microsoft.com/office/drawing/2014/main" id="{78B95450-10E6-1F1A-CE66-66C60D7C5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Rapport Financier</a:t>
            </a:r>
          </a:p>
        </p:txBody>
      </p:sp>
      <p:sp>
        <p:nvSpPr>
          <p:cNvPr id="25603" name="Espace réservé du contenu 2">
            <a:extLst>
              <a:ext uri="{FF2B5EF4-FFF2-40B4-BE49-F238E27FC236}">
                <a16:creationId xmlns:a16="http://schemas.microsoft.com/office/drawing/2014/main" id="{C93FA96E-55FA-E935-D997-E4561A0FED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z="2000" dirty="0"/>
              <a:t>Trésorier : Mathieu Paquelet</a:t>
            </a:r>
          </a:p>
          <a:p>
            <a:pPr>
              <a:defRPr/>
            </a:pPr>
            <a:endParaRPr lang="fr-FR" altLang="fr-FR" sz="2000" dirty="0"/>
          </a:p>
          <a:p>
            <a:pPr marL="0" indent="0">
              <a:buFontTx/>
              <a:buNone/>
              <a:defRPr/>
            </a:pPr>
            <a:r>
              <a:rPr lang="fr-FR" altLang="fr-FR" sz="2000" dirty="0"/>
              <a:t>	</a:t>
            </a:r>
          </a:p>
          <a:p>
            <a:pPr marL="0" indent="0">
              <a:buFontTx/>
              <a:buNone/>
              <a:defRPr/>
            </a:pPr>
            <a:r>
              <a:rPr lang="fr-FR" altLang="fr-FR" sz="2000" dirty="0"/>
              <a:t>	- </a:t>
            </a:r>
            <a:r>
              <a:rPr lang="fr-FR" altLang="fr-FR" sz="2000" u="sng" dirty="0"/>
              <a:t>Bilan financier</a:t>
            </a:r>
            <a:r>
              <a:rPr lang="fr-FR" altLang="fr-FR" sz="2000" dirty="0"/>
              <a:t> : excédent de 4 314 €. </a:t>
            </a:r>
          </a:p>
          <a:p>
            <a:pPr marL="0" indent="0">
              <a:buFontTx/>
              <a:buNone/>
              <a:defRPr/>
            </a:pPr>
            <a:r>
              <a:rPr lang="fr-FR" altLang="fr-FR" sz="2000" dirty="0"/>
              <a:t>Principalement dû à un accroissement des adhésions, des subventions et au retour de la bourse aux skis</a:t>
            </a:r>
          </a:p>
          <a:p>
            <a:pPr marL="0" indent="0">
              <a:buFontTx/>
              <a:buNone/>
              <a:defRPr/>
            </a:pPr>
            <a:endParaRPr lang="fr-FR" altLang="fr-FR" sz="2000" dirty="0"/>
          </a:p>
          <a:p>
            <a:pPr marL="0" indent="0">
              <a:buFontTx/>
              <a:buNone/>
              <a:defRPr/>
            </a:pPr>
            <a:r>
              <a:rPr lang="fr-FR" altLang="fr-FR" sz="2000" dirty="0"/>
              <a:t>	- </a:t>
            </a:r>
            <a:r>
              <a:rPr lang="fr-FR" altLang="fr-FR" sz="2000" u="sng" dirty="0"/>
              <a:t>sorties</a:t>
            </a:r>
            <a:r>
              <a:rPr lang="fr-FR" altLang="fr-FR" sz="2000" dirty="0"/>
              <a:t> : perte de 8 970 € hors coûts de formation moniteurs.</a:t>
            </a:r>
          </a:p>
          <a:p>
            <a:pPr marL="0" indent="0">
              <a:buFontTx/>
              <a:buNone/>
              <a:defRPr/>
            </a:pPr>
            <a:endParaRPr lang="fr-FR" altLang="fr-FR" sz="2000" dirty="0"/>
          </a:p>
          <a:p>
            <a:pPr marL="0" indent="0">
              <a:buFontTx/>
              <a:buNone/>
              <a:defRPr/>
            </a:pPr>
            <a:endParaRPr lang="fr-FR" altLang="fr-FR" sz="2000" dirty="0"/>
          </a:p>
          <a:p>
            <a:pPr marL="0" indent="0">
              <a:buFontTx/>
              <a:buNone/>
              <a:defRPr/>
            </a:pPr>
            <a:r>
              <a:rPr lang="fr-FR" altLang="fr-FR" sz="2000" dirty="0"/>
              <a:t>	- détails dans les tableaux suivants.</a:t>
            </a:r>
          </a:p>
          <a:p>
            <a:pPr marL="0" indent="0">
              <a:buFontTx/>
              <a:buNone/>
              <a:defRPr/>
            </a:pPr>
            <a:endParaRPr lang="fr-FR" altLang="fr-FR" dirty="0"/>
          </a:p>
        </p:txBody>
      </p:sp>
      <p:sp>
        <p:nvSpPr>
          <p:cNvPr id="28676" name="Espace réservé du pied de page 3">
            <a:extLst>
              <a:ext uri="{FF2B5EF4-FFF2-40B4-BE49-F238E27FC236}">
                <a16:creationId xmlns:a16="http://schemas.microsoft.com/office/drawing/2014/main" id="{9B858D85-A7A6-82C8-FC4D-B3EAF127CE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28677" name="Espace réservé du numéro de diapositive 4">
            <a:extLst>
              <a:ext uri="{FF2B5EF4-FFF2-40B4-BE49-F238E27FC236}">
                <a16:creationId xmlns:a16="http://schemas.microsoft.com/office/drawing/2014/main" id="{2B9A44DB-7EBC-5834-A135-E65840C18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13E024-E70B-4185-8FC0-5A272A6933CB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pied de page 1">
            <a:extLst>
              <a:ext uri="{FF2B5EF4-FFF2-40B4-BE49-F238E27FC236}">
                <a16:creationId xmlns:a16="http://schemas.microsoft.com/office/drawing/2014/main" id="{55A35918-EDD9-B545-E1EC-49C34900867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17 octobre 2020</a:t>
            </a:r>
          </a:p>
        </p:txBody>
      </p:sp>
      <p:sp>
        <p:nvSpPr>
          <p:cNvPr id="29699" name="Espace réservé du numéro de diapositive 2">
            <a:extLst>
              <a:ext uri="{FF2B5EF4-FFF2-40B4-BE49-F238E27FC236}">
                <a16:creationId xmlns:a16="http://schemas.microsoft.com/office/drawing/2014/main" id="{9D25EB2B-634F-C43C-90CF-FC33B979467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0D7DEC-46E4-4D4C-BBD5-46ED8275B307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pied de page 3">
            <a:extLst>
              <a:ext uri="{FF2B5EF4-FFF2-40B4-BE49-F238E27FC236}">
                <a16:creationId xmlns:a16="http://schemas.microsoft.com/office/drawing/2014/main" id="{936F9FE8-F9CF-4037-DD9F-98F09A780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79E85408-7D9E-B145-C577-BF07F25ED0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714E7C-B0B1-49BD-8ACE-1B8CC041D8CB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4D160555-82F0-5C68-E231-8F2CE0A414EE}"/>
              </a:ext>
            </a:extLst>
          </p:cNvPr>
          <p:cNvGraphicFramePr>
            <a:graphicFrameLocks/>
          </p:cNvGraphicFramePr>
          <p:nvPr/>
        </p:nvGraphicFramePr>
        <p:xfrm>
          <a:off x="539552" y="277769"/>
          <a:ext cx="3536529" cy="617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2B5B31E3-EA62-4564-20DD-79F4177257E1}"/>
              </a:ext>
            </a:extLst>
          </p:cNvPr>
          <p:cNvGraphicFramePr>
            <a:graphicFrameLocks/>
          </p:cNvGraphicFramePr>
          <p:nvPr/>
        </p:nvGraphicFramePr>
        <p:xfrm>
          <a:off x="4572000" y="295275"/>
          <a:ext cx="4248149" cy="608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6">
            <a:extLst>
              <a:ext uri="{FF2B5EF4-FFF2-40B4-BE49-F238E27FC236}">
                <a16:creationId xmlns:a16="http://schemas.microsoft.com/office/drawing/2014/main" id="{98D12184-DC06-2419-15EE-C67B322C6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alpha val="72156"/>
            </a:schemeClr>
          </a:solidFill>
        </p:spPr>
        <p:txBody>
          <a:bodyPr/>
          <a:lstStyle/>
          <a:p>
            <a:r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t>Comparaison bilan financier</a:t>
            </a:r>
            <a:r>
              <a:rPr lang="fr-FR" altLang="fr-FR"/>
              <a:t> </a:t>
            </a:r>
          </a:p>
        </p:txBody>
      </p:sp>
      <p:sp>
        <p:nvSpPr>
          <p:cNvPr id="32771" name="Espace réservé du pied de page 2">
            <a:extLst>
              <a:ext uri="{FF2B5EF4-FFF2-40B4-BE49-F238E27FC236}">
                <a16:creationId xmlns:a16="http://schemas.microsoft.com/office/drawing/2014/main" id="{EEA36C5D-6DD6-68B3-2091-66E09711D7A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32772" name="Espace réservé du numéro de diapositive 3">
            <a:extLst>
              <a:ext uri="{FF2B5EF4-FFF2-40B4-BE49-F238E27FC236}">
                <a16:creationId xmlns:a16="http://schemas.microsoft.com/office/drawing/2014/main" id="{279213AD-68DF-E3E0-6488-79F4DF9B4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CBD01E-8D5D-4393-9727-B2DA97562077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7E9D660-65CB-6626-F080-7EEFE4D964ED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700213"/>
          <a:ext cx="8785225" cy="4173537"/>
        </p:xfrm>
        <a:graphic>
          <a:graphicData uri="http://schemas.openxmlformats.org/drawingml/2006/table">
            <a:tbl>
              <a:tblPr/>
              <a:tblGrid>
                <a:gridCol w="1902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0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0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01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7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6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68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35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8440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DEPENSES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RESULTAT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Libellés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montant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Libellés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montant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2020-2021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écart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2020-2021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écart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2020-2021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écart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43 090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77 640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32 388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40 271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73 326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33 055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4 981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4 314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-667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Adhésions club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10 402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12 246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1 844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Licences FFS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8 724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8 290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-434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1 677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3 956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2 278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Inscriptions sorties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17 034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26 689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9 655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forfaits+bus+cours etc.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19 949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35 658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15 709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-2 916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-8 970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-6 054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formation moniteurs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remboursement formations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5 586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1 915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-3 671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-5 586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-1 915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3 671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53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 compétition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forfaits+bus+remb CD+matériel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Sponsors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7 270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3 490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-3 780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7 270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3 490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-3 780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53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Remboursement anoraks, masques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2 067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2 820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753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Achats blousons + masques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3 441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3 044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-397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-1 374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-224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1 150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1 360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3 913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2 553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1 360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3 913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2 553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 et vente matériel ski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3 425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4 815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1 390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Achat matériel ski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3 425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4 175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Bourse au ski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13 407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13 407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11 665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11 665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1 743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1 743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LOTO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lots, animateur, boisson, pub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Couscous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1 930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1 930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achat couscous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1 350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1 350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Tombola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3 600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-3 600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3 600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-3 600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fartage + emballage cadeaux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Sortie Châtel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6 972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6 972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Sortie Châtel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8 595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8 595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-1 623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-1 623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réception et divers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440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placements financiers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842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bancaires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-544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701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318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fonctionnement internet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1 620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1 080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-540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-1 620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-1 080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8318" marR="8318" marT="83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F22F4C8-D590-85D2-7FC0-A0B6366F1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Financement du Ski-Club Luron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FAABE9F-FF68-063C-239E-495D53262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238250"/>
            <a:ext cx="8229600" cy="547211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fr-FR" altLang="fr-FR" sz="2400" dirty="0"/>
              <a:t>Evénements organisés par le club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altLang="fr-FR" sz="2000" dirty="0"/>
              <a:t>Bourse au Ski (clients et exposants les 5, 6 et 7 nov)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altLang="fr-FR" sz="2000" dirty="0"/>
              <a:t>Loto fixé au dimanche 18  décembre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altLang="fr-FR" sz="2000" dirty="0"/>
              <a:t>Concours de belote le samedi 17 décembre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altLang="fr-FR" sz="2000" dirty="0"/>
              <a:t>Soirée de fin de saison prévue en mars 2023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altLang="fr-FR" sz="2000" dirty="0"/>
              <a:t>Participer à ces événements, en invitant la famille et les amis, permet au club de garder les tarifs les plus raisonnables 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fr-FR" altLang="fr-FR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fr-FR" sz="2400" dirty="0"/>
              <a:t>Cotisations des adhérents (</a:t>
            </a:r>
            <a:r>
              <a:rPr lang="fr-FR" altLang="fr-FR" sz="1900" dirty="0"/>
              <a:t>inclues dans le coût de la licence FFS)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altLang="fr-FR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fr-FR" sz="2400" dirty="0"/>
              <a:t>Subventions publiques et FFS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altLang="fr-FR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fr-FR" sz="2400" dirty="0"/>
              <a:t>Tickets sorties (Bus + Forfait)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altLang="fr-FR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fr-FR" sz="2400" dirty="0"/>
              <a:t>Dons divers </a:t>
            </a:r>
            <a:r>
              <a:rPr lang="fr-FR" altLang="fr-FR" sz="1700" dirty="0"/>
              <a:t>(avantage fiscal pour entreprises et particuliers)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altLang="fr-FR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fr-FR" sz="2400" dirty="0"/>
              <a:t> Sponsoring : merci à tous nos partenaires 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altLang="fr-FR" sz="2400" dirty="0"/>
          </a:p>
        </p:txBody>
      </p:sp>
      <p:sp>
        <p:nvSpPr>
          <p:cNvPr id="34820" name="Espace réservé du pied de page 1">
            <a:extLst>
              <a:ext uri="{FF2B5EF4-FFF2-40B4-BE49-F238E27FC236}">
                <a16:creationId xmlns:a16="http://schemas.microsoft.com/office/drawing/2014/main" id="{9E6F03F6-E5D0-F872-0E07-EE50DC7A46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 b="0">
              <a:latin typeface="Arial" panose="020B0604020202020204" pitchFamily="34" charset="0"/>
            </a:endParaRPr>
          </a:p>
        </p:txBody>
      </p:sp>
      <p:sp>
        <p:nvSpPr>
          <p:cNvPr id="34821" name="Espace réservé du numéro de diapositive 2">
            <a:extLst>
              <a:ext uri="{FF2B5EF4-FFF2-40B4-BE49-F238E27FC236}">
                <a16:creationId xmlns:a16="http://schemas.microsoft.com/office/drawing/2014/main" id="{210681A6-AF46-C488-6D7B-638F7AFB9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3235F3-E82E-499D-9880-613044460B42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>
            <a:extLst>
              <a:ext uri="{FF2B5EF4-FFF2-40B4-BE49-F238E27FC236}">
                <a16:creationId xmlns:a16="http://schemas.microsoft.com/office/drawing/2014/main" id="{9288752E-3D38-CF7F-DF7A-3F3EF49BDC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260350"/>
            <a:ext cx="9036050" cy="746125"/>
          </a:xfrm>
        </p:spPr>
        <p:txBody>
          <a:bodyPr/>
          <a:lstStyle/>
          <a:p>
            <a:r>
              <a:rPr lang="fr-FR" altLang="fr-FR" sz="3200"/>
              <a:t>Nos partenaires saison 2021-2022</a:t>
            </a:r>
          </a:p>
        </p:txBody>
      </p:sp>
      <p:sp>
        <p:nvSpPr>
          <p:cNvPr id="35843" name="Espace réservé du pied de page 3">
            <a:extLst>
              <a:ext uri="{FF2B5EF4-FFF2-40B4-BE49-F238E27FC236}">
                <a16:creationId xmlns:a16="http://schemas.microsoft.com/office/drawing/2014/main" id="{765DB666-9A2E-983D-9BAB-2896D0AF521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35844" name="Espace réservé du numéro de diapositive 4">
            <a:extLst>
              <a:ext uri="{FF2B5EF4-FFF2-40B4-BE49-F238E27FC236}">
                <a16:creationId xmlns:a16="http://schemas.microsoft.com/office/drawing/2014/main" id="{1337FE5A-38A0-7ABA-C9DF-B7205FDFB9A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3663FD-95AE-403F-8332-C29CF9D3DD07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pic>
        <p:nvPicPr>
          <p:cNvPr id="35845" name="Picture 2" descr="Logo Crédit Mutuel: histoire et signification | PNG">
            <a:extLst>
              <a:ext uri="{FF2B5EF4-FFF2-40B4-BE49-F238E27FC236}">
                <a16:creationId xmlns:a16="http://schemas.microsoft.com/office/drawing/2014/main" id="{7C59F7FB-88BD-9997-86E1-A7E5A934C3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425" y="4376738"/>
            <a:ext cx="3533775" cy="197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4" descr="Crédit Agricole Franche Comté : le guide complet">
            <a:extLst>
              <a:ext uri="{FF2B5EF4-FFF2-40B4-BE49-F238E27FC236}">
                <a16:creationId xmlns:a16="http://schemas.microsoft.com/office/drawing/2014/main" id="{44494CAD-325A-1730-6A60-F7865FC7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4473575"/>
            <a:ext cx="36639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>
            <a:extLst>
              <a:ext uri="{FF2B5EF4-FFF2-40B4-BE49-F238E27FC236}">
                <a16:creationId xmlns:a16="http://schemas.microsoft.com/office/drawing/2014/main" id="{3FF22DB4-D915-DBF2-B2A3-52A90D4DD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06475"/>
            <a:ext cx="69596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6">
            <a:extLst>
              <a:ext uri="{FF2B5EF4-FFF2-40B4-BE49-F238E27FC236}">
                <a16:creationId xmlns:a16="http://schemas.microsoft.com/office/drawing/2014/main" id="{E3A706B4-6521-C534-8D87-96FBE4A8B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97175"/>
            <a:ext cx="52562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Image 2">
            <a:extLst>
              <a:ext uri="{FF2B5EF4-FFF2-40B4-BE49-F238E27FC236}">
                <a16:creationId xmlns:a16="http://schemas.microsoft.com/office/drawing/2014/main" id="{C4370948-6F73-4E3B-EE2A-31BAAE4D0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2817813"/>
            <a:ext cx="34194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pied de page 3">
            <a:extLst>
              <a:ext uri="{FF2B5EF4-FFF2-40B4-BE49-F238E27FC236}">
                <a16:creationId xmlns:a16="http://schemas.microsoft.com/office/drawing/2014/main" id="{069A3412-8791-57E2-3087-5A7D2BDA3C8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36867" name="Espace réservé du numéro de diapositive 4">
            <a:extLst>
              <a:ext uri="{FF2B5EF4-FFF2-40B4-BE49-F238E27FC236}">
                <a16:creationId xmlns:a16="http://schemas.microsoft.com/office/drawing/2014/main" id="{A2FAD049-ADB0-19DC-EDC9-B4BDC405E4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BAAF5E-2260-4537-95C8-2D86D85C636F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pic>
        <p:nvPicPr>
          <p:cNvPr id="36868" name="Picture 14">
            <a:extLst>
              <a:ext uri="{FF2B5EF4-FFF2-40B4-BE49-F238E27FC236}">
                <a16:creationId xmlns:a16="http://schemas.microsoft.com/office/drawing/2014/main" id="{E8A6809B-8E1B-DF3D-B111-7B6FB4BC9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957513"/>
            <a:ext cx="53149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>
            <a:extLst>
              <a:ext uri="{FF2B5EF4-FFF2-40B4-BE49-F238E27FC236}">
                <a16:creationId xmlns:a16="http://schemas.microsoft.com/office/drawing/2014/main" id="{BE6B279C-4F74-34E1-4D64-6AFD5D7E3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605338"/>
            <a:ext cx="525621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0">
            <a:extLst>
              <a:ext uri="{FF2B5EF4-FFF2-40B4-BE49-F238E27FC236}">
                <a16:creationId xmlns:a16="http://schemas.microsoft.com/office/drawing/2014/main" id="{C87BB418-6F43-6DF9-7B34-FD7C989D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3522663"/>
            <a:ext cx="31019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Espace réservé du contenu 2">
            <a:extLst>
              <a:ext uri="{FF2B5EF4-FFF2-40B4-BE49-F238E27FC236}">
                <a16:creationId xmlns:a16="http://schemas.microsoft.com/office/drawing/2014/main" id="{0A32F057-6304-9AF2-CE0E-A6EA91A4B5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63563"/>
            <a:ext cx="5254625" cy="1792287"/>
          </a:xfrm>
        </p:spPr>
      </p:pic>
      <p:pic>
        <p:nvPicPr>
          <p:cNvPr id="36872" name="Image 3">
            <a:extLst>
              <a:ext uri="{FF2B5EF4-FFF2-40B4-BE49-F238E27FC236}">
                <a16:creationId xmlns:a16="http://schemas.microsoft.com/office/drawing/2014/main" id="{E27D3EA3-5533-103A-37B1-433ABB544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563563"/>
            <a:ext cx="31702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7">
            <a:extLst>
              <a:ext uri="{FF2B5EF4-FFF2-40B4-BE49-F238E27FC236}">
                <a16:creationId xmlns:a16="http://schemas.microsoft.com/office/drawing/2014/main" id="{58F9B3D3-1869-1509-0131-8F3D8BCF9D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/>
              <a:t>Informations </a:t>
            </a:r>
            <a:br>
              <a:rPr lang="fr-FR" altLang="fr-FR"/>
            </a:br>
            <a:r>
              <a:rPr lang="fr-FR" altLang="fr-FR"/>
              <a:t>Nouvelle Saison</a:t>
            </a:r>
          </a:p>
        </p:txBody>
      </p:sp>
      <p:sp>
        <p:nvSpPr>
          <p:cNvPr id="37891" name="Espace réservé du pied de page 3">
            <a:extLst>
              <a:ext uri="{FF2B5EF4-FFF2-40B4-BE49-F238E27FC236}">
                <a16:creationId xmlns:a16="http://schemas.microsoft.com/office/drawing/2014/main" id="{441A3B4E-8652-9C86-1F31-00977C5A2F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2916238" y="6308725"/>
            <a:ext cx="4248150" cy="33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37892" name="Espace réservé du numéro de diapositive 4">
            <a:extLst>
              <a:ext uri="{FF2B5EF4-FFF2-40B4-BE49-F238E27FC236}">
                <a16:creationId xmlns:a16="http://schemas.microsoft.com/office/drawing/2014/main" id="{73F3536F-F565-4C95-EE1F-2844A5363F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7766050" y="6381750"/>
            <a:ext cx="1377950" cy="33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C2F6BF63-66D4-4D0A-A955-9047C4FE02A0}" type="slidenum">
              <a:rPr lang="fr-FR" altLang="fr-FR" sz="1400" b="0" smtClean="0">
                <a:latin typeface="Arial" panose="020B0604020202020204" pitchFamily="34" charset="0"/>
              </a:rPr>
              <a:pPr algn="l" eaLnBrk="0" hangingPunct="0">
                <a:spcBef>
                  <a:spcPct val="0"/>
                </a:spcBef>
                <a:buFontTx/>
                <a:buNone/>
              </a:pPr>
              <a:t>19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>
            <a:extLst>
              <a:ext uri="{FF2B5EF4-FFF2-40B4-BE49-F238E27FC236}">
                <a16:creationId xmlns:a16="http://schemas.microsoft.com/office/drawing/2014/main" id="{4D3D06E4-C929-EEBD-AD9D-B963B7E63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647700"/>
          </a:xfrm>
        </p:spPr>
        <p:txBody>
          <a:bodyPr/>
          <a:lstStyle/>
          <a:p>
            <a:r>
              <a:rPr lang="fr-FR" altLang="fr-FR"/>
              <a:t>Bonjour à tous</a:t>
            </a:r>
          </a:p>
        </p:txBody>
      </p:sp>
      <p:sp>
        <p:nvSpPr>
          <p:cNvPr id="16387" name="Espace réservé du pied de page 3">
            <a:extLst>
              <a:ext uri="{FF2B5EF4-FFF2-40B4-BE49-F238E27FC236}">
                <a16:creationId xmlns:a16="http://schemas.microsoft.com/office/drawing/2014/main" id="{393DB7B4-2BBD-F0BC-4AD6-15140FEF4A4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16388" name="Espace réservé du numéro de diapositive 4">
            <a:extLst>
              <a:ext uri="{FF2B5EF4-FFF2-40B4-BE49-F238E27FC236}">
                <a16:creationId xmlns:a16="http://schemas.microsoft.com/office/drawing/2014/main" id="{825C6520-343F-DCEB-4B30-32F780A611F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8C9DD2-469B-425E-9828-557E9803DBC8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pic>
        <p:nvPicPr>
          <p:cNvPr id="16389" name="Espace réservé du contenu 4">
            <a:extLst>
              <a:ext uri="{FF2B5EF4-FFF2-40B4-BE49-F238E27FC236}">
                <a16:creationId xmlns:a16="http://schemas.microsoft.com/office/drawing/2014/main" id="{D2FD7336-F6FF-936C-BF5D-D7C77F55A7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1438" y="863600"/>
            <a:ext cx="7356475" cy="55181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>
            <a:extLst>
              <a:ext uri="{FF2B5EF4-FFF2-40B4-BE49-F238E27FC236}">
                <a16:creationId xmlns:a16="http://schemas.microsoft.com/office/drawing/2014/main" id="{94974DEF-C89D-955F-0B28-D9EBD8B1E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Nos priorités et nos 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82429A-7B52-59E1-A461-299CE99C5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75297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fr-FR" dirty="0"/>
              <a:t>Nous adapter aux nouvelles conditions :</a:t>
            </a:r>
          </a:p>
          <a:p>
            <a:pPr>
              <a:defRPr/>
            </a:pPr>
            <a:endParaRPr lang="fr-FR" dirty="0"/>
          </a:p>
          <a:p>
            <a:pPr lvl="1">
              <a:defRPr/>
            </a:pPr>
            <a:r>
              <a:rPr lang="fr-FR" dirty="0"/>
              <a:t>L’enneigement de +en+ problématique dans les Vosges</a:t>
            </a:r>
          </a:p>
          <a:p>
            <a:pPr lvl="1"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Recruter de nouveaux licenciés pour remplacer les partants</a:t>
            </a:r>
          </a:p>
          <a:p>
            <a:pPr lvl="1">
              <a:defRPr/>
            </a:pPr>
            <a:r>
              <a:rPr lang="fr-FR" dirty="0"/>
              <a:t>Parlez-en autour de vous ! Opération parrainage !!!</a:t>
            </a:r>
          </a:p>
          <a:p>
            <a:pPr lvl="1">
              <a:defRPr/>
            </a:pPr>
            <a:r>
              <a:rPr lang="fr-FR" dirty="0"/>
              <a:t>Nous avons un groupe adulte débutant</a:t>
            </a:r>
          </a:p>
          <a:p>
            <a:pPr lvl="1">
              <a:defRPr/>
            </a:pPr>
            <a:r>
              <a:rPr lang="fr-FR" dirty="0"/>
              <a:t>Pass découverte à 6 € pour 1 sortie, remboursé si achat licence</a:t>
            </a:r>
          </a:p>
          <a:p>
            <a:pPr lvl="1"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Proposer du matériel en bon état à nos licenciés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Former de nouveaux moniteurs fédéraux</a:t>
            </a:r>
          </a:p>
          <a:p>
            <a:pPr lvl="1">
              <a:defRPr/>
            </a:pPr>
            <a:r>
              <a:rPr lang="fr-FR" dirty="0"/>
              <a:t>Remplacer les partants</a:t>
            </a:r>
          </a:p>
          <a:p>
            <a:pPr lvl="1">
              <a:defRPr/>
            </a:pPr>
            <a:r>
              <a:rPr lang="fr-FR" dirty="0"/>
              <a:t>Dépendre moins des moniteurs ESF</a:t>
            </a:r>
          </a:p>
          <a:p>
            <a:pPr lvl="1">
              <a:defRPr/>
            </a:pPr>
            <a:endParaRPr lang="fr-FR" dirty="0"/>
          </a:p>
        </p:txBody>
      </p:sp>
      <p:sp>
        <p:nvSpPr>
          <p:cNvPr id="38916" name="Espace réservé du pied de page 3">
            <a:extLst>
              <a:ext uri="{FF2B5EF4-FFF2-40B4-BE49-F238E27FC236}">
                <a16:creationId xmlns:a16="http://schemas.microsoft.com/office/drawing/2014/main" id="{223FF7BD-BD52-9501-C92B-DF77D4C63E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38917" name="Espace réservé du numéro de diapositive 4">
            <a:extLst>
              <a:ext uri="{FF2B5EF4-FFF2-40B4-BE49-F238E27FC236}">
                <a16:creationId xmlns:a16="http://schemas.microsoft.com/office/drawing/2014/main" id="{5B95CE9C-59F2-B65E-30AC-66765424D5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C81018-1030-4286-BFF1-1E798496C39A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1">
            <a:extLst>
              <a:ext uri="{FF2B5EF4-FFF2-40B4-BE49-F238E27FC236}">
                <a16:creationId xmlns:a16="http://schemas.microsoft.com/office/drawing/2014/main" id="{3FDFD09E-2673-E578-303D-26FAE1501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Infos sur</a:t>
            </a:r>
            <a:br>
              <a:rPr lang="fr-FR" altLang="fr-FR"/>
            </a:br>
            <a:r>
              <a:rPr lang="fr-FR" altLang="fr-FR"/>
              <a:t> la saison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0053D9-34C9-8620-64E0-EA4556FBD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75297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fr-FR" dirty="0"/>
              <a:t>Sorties pour l’ensemble des adhérents à Gérardmer :	</a:t>
            </a:r>
          </a:p>
          <a:p>
            <a:pPr>
              <a:defRPr/>
            </a:pPr>
            <a:endParaRPr lang="fr-FR" dirty="0"/>
          </a:p>
          <a:p>
            <a:pPr marL="457200" lvl="1" indent="0">
              <a:buFontTx/>
              <a:buNone/>
              <a:defRPr/>
            </a:pPr>
            <a:r>
              <a:rPr lang="fr-FR" dirty="0"/>
              <a:t>	-Départ à 11h00 de Lure et retour à 18h30</a:t>
            </a:r>
          </a:p>
          <a:p>
            <a:pPr marL="457200" lvl="1" indent="0">
              <a:buFontTx/>
              <a:buNone/>
              <a:defRPr/>
            </a:pPr>
            <a:r>
              <a:rPr lang="fr-FR" dirty="0"/>
              <a:t>	- Arrêts à Melisey-Ternuay-Servance</a:t>
            </a:r>
          </a:p>
          <a:p>
            <a:pPr marL="457200" lvl="1" indent="0">
              <a:buFontTx/>
              <a:buNone/>
              <a:defRPr/>
            </a:pPr>
            <a:r>
              <a:rPr lang="fr-FR" dirty="0"/>
              <a:t>	- casse-croûte pris à l’arrivée</a:t>
            </a:r>
          </a:p>
          <a:p>
            <a:pPr marL="457200" lvl="1" indent="0">
              <a:buFontTx/>
              <a:buNone/>
              <a:defRPr/>
            </a:pPr>
            <a:r>
              <a:rPr lang="fr-FR" dirty="0"/>
              <a:t>	- Adaptation en fonction des mesures sanitaires qui seront mises à jour sur le site.</a:t>
            </a:r>
          </a:p>
          <a:p>
            <a:pPr marL="457200" lvl="1" indent="0">
              <a:buFontTx/>
              <a:buNone/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39940" name="Espace réservé du pied de page 3">
            <a:extLst>
              <a:ext uri="{FF2B5EF4-FFF2-40B4-BE49-F238E27FC236}">
                <a16:creationId xmlns:a16="http://schemas.microsoft.com/office/drawing/2014/main" id="{0B44A1D1-C627-8DF2-4C56-20F1306024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39941" name="Espace réservé du numéro de diapositive 4">
            <a:extLst>
              <a:ext uri="{FF2B5EF4-FFF2-40B4-BE49-F238E27FC236}">
                <a16:creationId xmlns:a16="http://schemas.microsoft.com/office/drawing/2014/main" id="{4712FA91-45A6-279B-6663-797A6C24FE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FD0CE4-6656-4C0F-A7F2-60A702173825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>
            <a:extLst>
              <a:ext uri="{FF2B5EF4-FFF2-40B4-BE49-F238E27FC236}">
                <a16:creationId xmlns:a16="http://schemas.microsoft.com/office/drawing/2014/main" id="{03341901-6D78-8287-27AB-E3228F647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Sorties à Gérardmer</a:t>
            </a:r>
          </a:p>
        </p:txBody>
      </p:sp>
      <p:sp>
        <p:nvSpPr>
          <p:cNvPr id="37891" name="Espace réservé du contenu 2">
            <a:extLst>
              <a:ext uri="{FF2B5EF4-FFF2-40B4-BE49-F238E27FC236}">
                <a16:creationId xmlns:a16="http://schemas.microsoft.com/office/drawing/2014/main" id="{D8BFF109-8651-C16D-32B7-AE5B6B8E39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z="2000" dirty="0"/>
              <a:t>Cette année, malgré la hausse programmée des forfaits de ski liée à la crise énergétique, le club maintient le coût de la sortie à </a:t>
            </a:r>
            <a:r>
              <a:rPr lang="fr-FR" altLang="fr-FR" sz="2800" u="sng" dirty="0">
                <a:highlight>
                  <a:srgbClr val="FFFF00"/>
                </a:highlight>
              </a:rPr>
              <a:t>25 €</a:t>
            </a:r>
            <a:r>
              <a:rPr lang="fr-FR" altLang="fr-FR" sz="2000" u="sng" dirty="0">
                <a:highlight>
                  <a:srgbClr val="FFFF00"/>
                </a:highlight>
              </a:rPr>
              <a:t>  </a:t>
            </a:r>
            <a:r>
              <a:rPr lang="fr-FR" altLang="fr-FR" sz="2000" u="sng" dirty="0"/>
              <a:t>(s</a:t>
            </a:r>
            <a:r>
              <a:rPr lang="fr-FR" altLang="fr-FR" sz="2000" dirty="0"/>
              <a:t>ous condition que la hausse des forfaits à Gérardmer ne soit pas supérieure à 10%).</a:t>
            </a:r>
          </a:p>
          <a:p>
            <a:pPr>
              <a:defRPr/>
            </a:pPr>
            <a:endParaRPr lang="fr-FR" altLang="fr-FR" sz="2800" u="sng" dirty="0">
              <a:highlight>
                <a:srgbClr val="FFFF00"/>
              </a:highlight>
            </a:endParaRPr>
          </a:p>
          <a:p>
            <a:pPr>
              <a:defRPr/>
            </a:pPr>
            <a:r>
              <a:rPr lang="fr-FR" altLang="fr-FR" sz="2000" dirty="0"/>
              <a:t>D’autre part, les accompagnateurs à partir de la 3</a:t>
            </a:r>
            <a:r>
              <a:rPr lang="fr-FR" altLang="fr-FR" sz="2000" baseline="30000" dirty="0"/>
              <a:t>ème</a:t>
            </a:r>
            <a:r>
              <a:rPr lang="fr-FR" altLang="fr-FR" sz="2000" dirty="0"/>
              <a:t> étoile continueront à s’acquitter d’une participation de 10 € par sortie.</a:t>
            </a:r>
          </a:p>
          <a:p>
            <a:pPr>
              <a:defRPr/>
            </a:pPr>
            <a:endParaRPr lang="fr-FR" altLang="fr-FR" sz="2000" dirty="0"/>
          </a:p>
          <a:p>
            <a:pPr>
              <a:defRPr/>
            </a:pPr>
            <a:endParaRPr lang="fr-FR" altLang="fr-FR" sz="2000" dirty="0"/>
          </a:p>
        </p:txBody>
      </p:sp>
      <p:sp>
        <p:nvSpPr>
          <p:cNvPr id="40964" name="Espace réservé du pied de page 3">
            <a:extLst>
              <a:ext uri="{FF2B5EF4-FFF2-40B4-BE49-F238E27FC236}">
                <a16:creationId xmlns:a16="http://schemas.microsoft.com/office/drawing/2014/main" id="{62927406-B80A-CFA2-C251-8168364B10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40965" name="Espace réservé du numéro de diapositive 4">
            <a:extLst>
              <a:ext uri="{FF2B5EF4-FFF2-40B4-BE49-F238E27FC236}">
                <a16:creationId xmlns:a16="http://schemas.microsoft.com/office/drawing/2014/main" id="{9660A6A0-16E8-017E-24B1-A9C5465229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0BF764-5596-4DAA-8DA8-AC79A5E3848F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>
            <a:extLst>
              <a:ext uri="{FF2B5EF4-FFF2-40B4-BE49-F238E27FC236}">
                <a16:creationId xmlns:a16="http://schemas.microsoft.com/office/drawing/2014/main" id="{549D0C58-F617-782E-0A51-846A57FA7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Budget prévisionnel</a:t>
            </a:r>
          </a:p>
        </p:txBody>
      </p:sp>
      <p:sp>
        <p:nvSpPr>
          <p:cNvPr id="41987" name="Espace réservé du pied de page 3">
            <a:extLst>
              <a:ext uri="{FF2B5EF4-FFF2-40B4-BE49-F238E27FC236}">
                <a16:creationId xmlns:a16="http://schemas.microsoft.com/office/drawing/2014/main" id="{4D4F4822-6382-C168-0F75-0B7F0196E43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41988" name="Espace réservé du numéro de diapositive 4">
            <a:extLst>
              <a:ext uri="{FF2B5EF4-FFF2-40B4-BE49-F238E27FC236}">
                <a16:creationId xmlns:a16="http://schemas.microsoft.com/office/drawing/2014/main" id="{7F144910-848C-8343-FCB6-0A344DCEFDD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722E2-F025-44C8-AA48-7C8DEFEB0B1B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F9856113-E918-EE8B-61F7-D08753D0FE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7088" y="1182688"/>
          <a:ext cx="7493000" cy="4987925"/>
        </p:xfrm>
        <a:graphic>
          <a:graphicData uri="http://schemas.openxmlformats.org/drawingml/2006/table">
            <a:tbl>
              <a:tblPr/>
              <a:tblGrid>
                <a:gridCol w="2768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9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5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5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789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2022-2023</a:t>
                      </a:r>
                    </a:p>
                  </a:txBody>
                  <a:tcPr marL="8814" marR="8814" marT="88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05">
                <a:tc gridSpan="5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14" marR="8814" marT="88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13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 de fonctionnement courant</a:t>
                      </a:r>
                    </a:p>
                  </a:txBody>
                  <a:tcPr marL="8814" marR="8814" marT="88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71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DEPENSES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Libellés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montant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Libellés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montant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71 365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72 017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-652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Adhesions club idem 2021-2022 + aug CMRVS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12 246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Licences FFS 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9 541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2 705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Inscriptions base 12 sorties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22 876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s/total sorties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33 556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-10 680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maintient à 25 € des sorties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forfaits base + 10% prix forfait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19 270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 base 24 bus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10 680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cours ESF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1 696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passage test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1 260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monetico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remboursement formation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2 460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-2 460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45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remboursement blousons + masques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Achats blousons + maquette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Sponsors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 et vente matériel ski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fartage + emballage cadeaux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Bourse au ski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11 000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LOTO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lots, animateur, boisson, pub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Soirée Couscous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avance location  SDF+PUB+repas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concours belotte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Sortie Châtel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7 000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réception et divers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placements financiers et chèques vacances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993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bancaires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07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fonctionnement site internet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1 080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-1 080</a:t>
                      </a:r>
                    </a:p>
                  </a:txBody>
                  <a:tcPr marL="8814" marR="8814" marT="8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>
            <a:extLst>
              <a:ext uri="{FF2B5EF4-FFF2-40B4-BE49-F238E27FC236}">
                <a16:creationId xmlns:a16="http://schemas.microsoft.com/office/drawing/2014/main" id="{199EF76F-AB21-26BA-0BA7-ECC580414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Week-end CHATEL</a:t>
            </a:r>
          </a:p>
        </p:txBody>
      </p:sp>
      <p:sp>
        <p:nvSpPr>
          <p:cNvPr id="43011" name="Espace réservé du contenu 2">
            <a:extLst>
              <a:ext uri="{FF2B5EF4-FFF2-40B4-BE49-F238E27FC236}">
                <a16:creationId xmlns:a16="http://schemas.microsoft.com/office/drawing/2014/main" id="{72934632-5519-97EF-E561-535C50A273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z="2800">
                <a:solidFill>
                  <a:srgbClr val="000000"/>
                </a:solidFill>
              </a:rPr>
              <a:t>Compte tenu du succès de la sortie à Châtel au mois de mars, un nouveau week-end est programmé les 18 et 19 mars 2023 </a:t>
            </a:r>
          </a:p>
          <a:p>
            <a:endParaRPr lang="fr-FR" altLang="fr-FR" sz="2800">
              <a:solidFill>
                <a:srgbClr val="000000"/>
              </a:solidFill>
            </a:endParaRPr>
          </a:p>
          <a:p>
            <a:pPr lvl="1"/>
            <a:r>
              <a:rPr lang="fr-FR" altLang="fr-FR" sz="2000">
                <a:solidFill>
                  <a:srgbClr val="000000"/>
                </a:solidFill>
              </a:rPr>
              <a:t>Réservé en priorité aux licenciés 2 étoiles et +</a:t>
            </a:r>
          </a:p>
          <a:p>
            <a:pPr lvl="1"/>
            <a:r>
              <a:rPr lang="fr-FR" altLang="fr-FR" sz="2000">
                <a:solidFill>
                  <a:srgbClr val="000000"/>
                </a:solidFill>
              </a:rPr>
              <a:t>Encadrement des enfants garanti</a:t>
            </a:r>
          </a:p>
          <a:p>
            <a:pPr lvl="1"/>
            <a:r>
              <a:rPr lang="fr-FR" altLang="fr-FR" sz="2000">
                <a:solidFill>
                  <a:srgbClr val="000000"/>
                </a:solidFill>
              </a:rPr>
              <a:t>140€ pour les licenciés du club et 170 € pour les non licenciés (hors assurance ski)</a:t>
            </a:r>
          </a:p>
          <a:p>
            <a:pPr lvl="1"/>
            <a:r>
              <a:rPr lang="fr-FR" altLang="fr-FR" sz="2000">
                <a:solidFill>
                  <a:srgbClr val="000000"/>
                </a:solidFill>
              </a:rPr>
              <a:t>Réservation uniquement par paiement direct sur le site, après la bourse</a:t>
            </a:r>
          </a:p>
          <a:p>
            <a:pPr lvl="1"/>
            <a:r>
              <a:rPr lang="fr-FR" altLang="fr-FR" sz="2000">
                <a:solidFill>
                  <a:srgbClr val="000000"/>
                </a:solidFill>
              </a:rPr>
              <a:t>1 seul bus : premiers inscrits, premiers servis…</a:t>
            </a:r>
          </a:p>
          <a:p>
            <a:endParaRPr lang="fr-FR" altLang="fr-FR"/>
          </a:p>
        </p:txBody>
      </p:sp>
      <p:sp>
        <p:nvSpPr>
          <p:cNvPr id="43012" name="Espace réservé du pied de page 3">
            <a:extLst>
              <a:ext uri="{FF2B5EF4-FFF2-40B4-BE49-F238E27FC236}">
                <a16:creationId xmlns:a16="http://schemas.microsoft.com/office/drawing/2014/main" id="{A6389761-1B0A-8B4D-93F4-AF3EA054BA9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43013" name="Espace réservé du numéro de diapositive 4">
            <a:extLst>
              <a:ext uri="{FF2B5EF4-FFF2-40B4-BE49-F238E27FC236}">
                <a16:creationId xmlns:a16="http://schemas.microsoft.com/office/drawing/2014/main" id="{95553481-3923-702F-ACB2-8E1E066072F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2F23FF-A05A-4EDC-9A8D-5F38CC47A9A3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>
            <a:extLst>
              <a:ext uri="{FF2B5EF4-FFF2-40B4-BE49-F238E27FC236}">
                <a16:creationId xmlns:a16="http://schemas.microsoft.com/office/drawing/2014/main" id="{254D3C9C-8BB5-D720-9193-44A9499CD7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Location et vente de matériel du club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65C6A0-6912-BB18-7D15-C5E5A4A44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946650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fr-FR" dirty="0"/>
              <a:t>Le club a racheté en 2019 le stock d’un magasin en liquidation</a:t>
            </a:r>
          </a:p>
          <a:p>
            <a:pPr lvl="1">
              <a:defRPr/>
            </a:pPr>
            <a:r>
              <a:rPr lang="fr-FR" dirty="0"/>
              <a:t>Cette année, possibilité de louer également des surfs</a:t>
            </a:r>
          </a:p>
          <a:p>
            <a:pPr lvl="1">
              <a:defRPr/>
            </a:pPr>
            <a:r>
              <a:rPr lang="fr-FR" dirty="0"/>
              <a:t>1 machine à farter et une machine à affûter les carres.</a:t>
            </a:r>
          </a:p>
          <a:p>
            <a:pPr>
              <a:defRPr/>
            </a:pPr>
            <a:r>
              <a:rPr lang="fr-FR" dirty="0"/>
              <a:t>Quoi faire si je suis intéressé(e) ?</a:t>
            </a:r>
          </a:p>
          <a:p>
            <a:pPr lvl="1">
              <a:defRPr/>
            </a:pPr>
            <a:r>
              <a:rPr lang="fr-FR" dirty="0"/>
              <a:t>Réserver le matériel en remplissant une fiche à compter du 15 octobre, à télécharger sur le site</a:t>
            </a:r>
          </a:p>
          <a:p>
            <a:pPr lvl="1">
              <a:defRPr/>
            </a:pPr>
            <a:r>
              <a:rPr lang="fr-FR" dirty="0"/>
              <a:t>Venir chercher le matériel au local du club selon les horaires qui seront précisé sur le site au local du ski-club.</a:t>
            </a:r>
          </a:p>
          <a:p>
            <a:pPr lvl="1">
              <a:defRPr/>
            </a:pPr>
            <a:r>
              <a:rPr lang="fr-FR" sz="2900" dirty="0">
                <a:highlight>
                  <a:srgbClr val="FFFF00"/>
                </a:highlight>
              </a:rPr>
              <a:t>Prise de rendez-vous impérative.</a:t>
            </a:r>
          </a:p>
          <a:p>
            <a:pPr lvl="1">
              <a:defRPr/>
            </a:pPr>
            <a:r>
              <a:rPr lang="fr-FR" dirty="0"/>
              <a:t>Payer une adhésion de 10€ pour bénéficier du service</a:t>
            </a:r>
          </a:p>
          <a:p>
            <a:pPr lvl="2">
              <a:defRPr/>
            </a:pPr>
            <a:r>
              <a:rPr lang="fr-FR" dirty="0"/>
              <a:t>Adhésion remboursée aux licenciés au moment de l’achat des licences à la bourse au ski.</a:t>
            </a:r>
          </a:p>
          <a:p>
            <a:pPr lvl="2">
              <a:defRPr/>
            </a:pPr>
            <a:r>
              <a:rPr lang="fr-FR" dirty="0"/>
              <a:t>Service proposé aux non-licenciés pour 10€.</a:t>
            </a:r>
          </a:p>
          <a:p>
            <a:pPr>
              <a:defRPr/>
            </a:pPr>
            <a:r>
              <a:rPr lang="fr-FR" dirty="0"/>
              <a:t>Service de fartage et carres :</a:t>
            </a:r>
          </a:p>
          <a:p>
            <a:pPr lvl="1">
              <a:defRPr/>
            </a:pPr>
            <a:r>
              <a:rPr lang="fr-FR" dirty="0"/>
              <a:t> nous avons désormais un local spécifique près du champ de foire.</a:t>
            </a:r>
          </a:p>
          <a:p>
            <a:pPr lvl="1"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Tenues ski-club luron : </a:t>
            </a:r>
          </a:p>
          <a:p>
            <a:pPr lvl="1">
              <a:defRPr/>
            </a:pPr>
            <a:r>
              <a:rPr lang="fr-FR" dirty="0"/>
              <a:t>Commande possible tous les ans sous condition de commander au minimum 10 vestes. 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44036" name="ZoneTexte 1">
            <a:extLst>
              <a:ext uri="{FF2B5EF4-FFF2-40B4-BE49-F238E27FC236}">
                <a16:creationId xmlns:a16="http://schemas.microsoft.com/office/drawing/2014/main" id="{F37F7CF4-BBB1-3806-4E0E-61AFC52C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6288088"/>
            <a:ext cx="4524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</a:rPr>
              <a:t>AG Ski-Club Luron – 15 octobre 2022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>
              <a:latin typeface="Arial" panose="020B0604020202020204" pitchFamily="34" charset="0"/>
            </a:endParaRPr>
          </a:p>
        </p:txBody>
      </p:sp>
      <p:sp>
        <p:nvSpPr>
          <p:cNvPr id="44037" name="ZoneTexte 6">
            <a:extLst>
              <a:ext uri="{FF2B5EF4-FFF2-40B4-BE49-F238E27FC236}">
                <a16:creationId xmlns:a16="http://schemas.microsoft.com/office/drawing/2014/main" id="{439ACECE-54BF-2219-056F-E268630BD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738" y="6319838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24 / 39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1">
            <a:extLst>
              <a:ext uri="{FF2B5EF4-FFF2-40B4-BE49-F238E27FC236}">
                <a16:creationId xmlns:a16="http://schemas.microsoft.com/office/drawing/2014/main" id="{35E96699-AA2D-61FD-E7A6-F49DE96E7C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Les skis enfants et adultes</a:t>
            </a:r>
          </a:p>
        </p:txBody>
      </p:sp>
      <p:sp>
        <p:nvSpPr>
          <p:cNvPr id="45059" name="Espace réservé du pied de page 3">
            <a:extLst>
              <a:ext uri="{FF2B5EF4-FFF2-40B4-BE49-F238E27FC236}">
                <a16:creationId xmlns:a16="http://schemas.microsoft.com/office/drawing/2014/main" id="{EB387B0F-A492-444B-AFD0-259712C553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45060" name="Espace réservé du numéro de diapositive 4">
            <a:extLst>
              <a:ext uri="{FF2B5EF4-FFF2-40B4-BE49-F238E27FC236}">
                <a16:creationId xmlns:a16="http://schemas.microsoft.com/office/drawing/2014/main" id="{2900E551-2EE9-99AA-12A9-3AEF86553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775BBF-5BBA-4DAB-B122-72DB7E2C8BAD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pic>
        <p:nvPicPr>
          <p:cNvPr id="45061" name="Image 5">
            <a:extLst>
              <a:ext uri="{FF2B5EF4-FFF2-40B4-BE49-F238E27FC236}">
                <a16:creationId xmlns:a16="http://schemas.microsoft.com/office/drawing/2014/main" id="{F4D8347D-61C1-D1B4-29CB-DF09A079B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>
            <a:extLst>
              <a:ext uri="{FF2B5EF4-FFF2-40B4-BE49-F238E27FC236}">
                <a16:creationId xmlns:a16="http://schemas.microsoft.com/office/drawing/2014/main" id="{12CE6976-DFBF-00A5-2CCF-3B1B96204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Les SURFS</a:t>
            </a:r>
          </a:p>
        </p:txBody>
      </p:sp>
      <p:sp>
        <p:nvSpPr>
          <p:cNvPr id="46083" name="Espace réservé du pied de page 3">
            <a:extLst>
              <a:ext uri="{FF2B5EF4-FFF2-40B4-BE49-F238E27FC236}">
                <a16:creationId xmlns:a16="http://schemas.microsoft.com/office/drawing/2014/main" id="{DC3D84F4-6A53-1E33-E63C-22A169A22F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46084" name="Espace réservé du numéro de diapositive 4">
            <a:extLst>
              <a:ext uri="{FF2B5EF4-FFF2-40B4-BE49-F238E27FC236}">
                <a16:creationId xmlns:a16="http://schemas.microsoft.com/office/drawing/2014/main" id="{A7940EE9-9026-C18B-CCC7-721EE9432A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F85D9C-4044-4F13-BD1D-C8342ADC80FD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pic>
        <p:nvPicPr>
          <p:cNvPr id="46085" name="Image 2">
            <a:extLst>
              <a:ext uri="{FF2B5EF4-FFF2-40B4-BE49-F238E27FC236}">
                <a16:creationId xmlns:a16="http://schemas.microsoft.com/office/drawing/2014/main" id="{13CEC263-2D13-4A7E-DDDC-8647DDF15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1265238"/>
            <a:ext cx="6823075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>
            <a:extLst>
              <a:ext uri="{FF2B5EF4-FFF2-40B4-BE49-F238E27FC236}">
                <a16:creationId xmlns:a16="http://schemas.microsoft.com/office/drawing/2014/main" id="{AC971DF2-BCE8-DEB8-D451-E17D5BE1E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Les chaussures ado</a:t>
            </a:r>
          </a:p>
        </p:txBody>
      </p:sp>
      <p:sp>
        <p:nvSpPr>
          <p:cNvPr id="47107" name="Espace réservé du pied de page 3">
            <a:extLst>
              <a:ext uri="{FF2B5EF4-FFF2-40B4-BE49-F238E27FC236}">
                <a16:creationId xmlns:a16="http://schemas.microsoft.com/office/drawing/2014/main" id="{64A9EA3B-47C6-720F-5D3D-020FC92742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47108" name="Espace réservé du numéro de diapositive 4">
            <a:extLst>
              <a:ext uri="{FF2B5EF4-FFF2-40B4-BE49-F238E27FC236}">
                <a16:creationId xmlns:a16="http://schemas.microsoft.com/office/drawing/2014/main" id="{99D0ABC5-C841-C8CB-8DD2-6AE467F2DA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FBD90A-E3CB-467F-B30C-9EB09B14B776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pic>
        <p:nvPicPr>
          <p:cNvPr id="47109" name="Image 5">
            <a:extLst>
              <a:ext uri="{FF2B5EF4-FFF2-40B4-BE49-F238E27FC236}">
                <a16:creationId xmlns:a16="http://schemas.microsoft.com/office/drawing/2014/main" id="{C3419222-1AE4-B47D-3C92-DABB91542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2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1">
            <a:extLst>
              <a:ext uri="{FF2B5EF4-FFF2-40B4-BE49-F238E27FC236}">
                <a16:creationId xmlns:a16="http://schemas.microsoft.com/office/drawing/2014/main" id="{E7D00BAA-57FC-6333-DC4F-0ED5DC57DB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Les chaussures adultes</a:t>
            </a:r>
          </a:p>
        </p:txBody>
      </p:sp>
      <p:sp>
        <p:nvSpPr>
          <p:cNvPr id="48131" name="Espace réservé du pied de page 3">
            <a:extLst>
              <a:ext uri="{FF2B5EF4-FFF2-40B4-BE49-F238E27FC236}">
                <a16:creationId xmlns:a16="http://schemas.microsoft.com/office/drawing/2014/main" id="{DCCB5AE2-9C7E-802F-2CA7-AF4B30B8F2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48132" name="Espace réservé du numéro de diapositive 4">
            <a:extLst>
              <a:ext uri="{FF2B5EF4-FFF2-40B4-BE49-F238E27FC236}">
                <a16:creationId xmlns:a16="http://schemas.microsoft.com/office/drawing/2014/main" id="{679CF318-7EC7-79C3-7313-470CAD40A5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0654FF-3C6D-43AB-BA2D-BF81CAC4F62D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pic>
        <p:nvPicPr>
          <p:cNvPr id="48133" name="Image 2">
            <a:extLst>
              <a:ext uri="{FF2B5EF4-FFF2-40B4-BE49-F238E27FC236}">
                <a16:creationId xmlns:a16="http://schemas.microsoft.com/office/drawing/2014/main" id="{57AE8DEF-DCBE-9453-6C28-AF46DD2B8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2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>
            <a:extLst>
              <a:ext uri="{FF2B5EF4-FFF2-40B4-BE49-F238E27FC236}">
                <a16:creationId xmlns:a16="http://schemas.microsoft.com/office/drawing/2014/main" id="{99794AD8-6482-9C44-4D38-2A1FE3C6A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Règles</a:t>
            </a:r>
            <a:r>
              <a:rPr lang="en-US" altLang="fr-FR"/>
              <a:t> Covid</a:t>
            </a:r>
          </a:p>
        </p:txBody>
      </p:sp>
      <p:sp>
        <p:nvSpPr>
          <p:cNvPr id="17411" name="Espace réservé du contenu 2">
            <a:extLst>
              <a:ext uri="{FF2B5EF4-FFF2-40B4-BE49-F238E27FC236}">
                <a16:creationId xmlns:a16="http://schemas.microsoft.com/office/drawing/2014/main" id="{BFA60FB8-D896-987D-4C5D-6B1842D3AD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fr-FR"/>
          </a:p>
          <a:p>
            <a:r>
              <a:rPr lang="en-US" altLang="fr-FR" sz="2800"/>
              <a:t>Pas de règles spécifiques cette année.</a:t>
            </a:r>
          </a:p>
          <a:p>
            <a:endParaRPr lang="en-US" altLang="fr-FR" sz="2800"/>
          </a:p>
          <a:p>
            <a:endParaRPr lang="en-US" altLang="fr-FR" sz="2800"/>
          </a:p>
          <a:p>
            <a:r>
              <a:rPr lang="en-US" altLang="fr-FR" sz="2800"/>
              <a:t>Par contre, compte tenu que la 8ème vague continue de progresser dans notre département, nous vous demandons de respecter au maximum les gestes barrières.</a:t>
            </a:r>
          </a:p>
        </p:txBody>
      </p:sp>
      <p:sp>
        <p:nvSpPr>
          <p:cNvPr id="17412" name="Espace réservé du pied de page 3">
            <a:extLst>
              <a:ext uri="{FF2B5EF4-FFF2-40B4-BE49-F238E27FC236}">
                <a16:creationId xmlns:a16="http://schemas.microsoft.com/office/drawing/2014/main" id="{403BE451-DC7B-F341-EF48-562A8FF4C7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solidFill>
                  <a:srgbClr val="000000"/>
                </a:solidFill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17413" name="Espace réservé du numéro de diapositive 4">
            <a:extLst>
              <a:ext uri="{FF2B5EF4-FFF2-40B4-BE49-F238E27FC236}">
                <a16:creationId xmlns:a16="http://schemas.microsoft.com/office/drawing/2014/main" id="{DC8CD8CC-9C12-2186-B44C-F336DC267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E37DC-92CA-49C3-B3FB-890B1E2B7ACF}" type="slidenum">
              <a:rPr lang="fr-FR" altLang="fr-FR" sz="1400" b="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r>
              <a:rPr lang="fr-FR" altLang="fr-FR" sz="1400" b="0">
                <a:solidFill>
                  <a:srgbClr val="000000"/>
                </a:solidFill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pied de page 3">
            <a:extLst>
              <a:ext uri="{FF2B5EF4-FFF2-40B4-BE49-F238E27FC236}">
                <a16:creationId xmlns:a16="http://schemas.microsoft.com/office/drawing/2014/main" id="{EE8216C6-E58F-0229-15AB-4DBEC71AC8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49155" name="Espace réservé du numéro de diapositive 4">
            <a:extLst>
              <a:ext uri="{FF2B5EF4-FFF2-40B4-BE49-F238E27FC236}">
                <a16:creationId xmlns:a16="http://schemas.microsoft.com/office/drawing/2014/main" id="{946E9D6A-5F0F-7774-7E3D-344FEDACF1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7479F0-B528-458C-94AC-C4DA57501F49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 b="0">
              <a:latin typeface="Arial" panose="020B0604020202020204" pitchFamily="34" charset="0"/>
            </a:endParaRPr>
          </a:p>
        </p:txBody>
      </p:sp>
      <p:pic>
        <p:nvPicPr>
          <p:cNvPr id="49156" name="Image 14">
            <a:extLst>
              <a:ext uri="{FF2B5EF4-FFF2-40B4-BE49-F238E27FC236}">
                <a16:creationId xmlns:a16="http://schemas.microsoft.com/office/drawing/2014/main" id="{8AEEC1E7-2779-859A-05BC-ACF544F5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0"/>
            <a:ext cx="516413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>
            <a:extLst>
              <a:ext uri="{FF2B5EF4-FFF2-40B4-BE49-F238E27FC236}">
                <a16:creationId xmlns:a16="http://schemas.microsoft.com/office/drawing/2014/main" id="{05BF88A1-44EA-38BC-A2FF-06B145DAB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3167062" cy="5761038"/>
          </a:xfrm>
        </p:spPr>
        <p:txBody>
          <a:bodyPr/>
          <a:lstStyle/>
          <a:p>
            <a:r>
              <a:rPr lang="fr-FR" altLang="fr-FR"/>
              <a:t>Fiche réservation matériel</a:t>
            </a:r>
            <a:br>
              <a:rPr lang="fr-FR" altLang="fr-FR"/>
            </a:br>
            <a:r>
              <a:rPr lang="fr-FR" altLang="fr-FR"/>
              <a:t>-</a:t>
            </a:r>
            <a:br>
              <a:rPr lang="fr-FR" altLang="fr-FR"/>
            </a:br>
            <a:r>
              <a:rPr lang="fr-FR" altLang="fr-FR"/>
              <a:t>(Location ou achat)</a:t>
            </a:r>
            <a:br>
              <a:rPr lang="fr-FR" altLang="fr-FR"/>
            </a:br>
            <a:br>
              <a:rPr lang="fr-FR" altLang="fr-FR"/>
            </a:br>
            <a:r>
              <a:rPr lang="fr-FR" altLang="fr-FR"/>
              <a:t>A télécharger sur le site du club</a:t>
            </a:r>
          </a:p>
        </p:txBody>
      </p:sp>
      <p:sp>
        <p:nvSpPr>
          <p:cNvPr id="50179" name="Espace réservé du pied de page 3">
            <a:extLst>
              <a:ext uri="{FF2B5EF4-FFF2-40B4-BE49-F238E27FC236}">
                <a16:creationId xmlns:a16="http://schemas.microsoft.com/office/drawing/2014/main" id="{460A99DD-4FB1-46C7-1FC5-005530D786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50180" name="Espace réservé du numéro de diapositive 4">
            <a:extLst>
              <a:ext uri="{FF2B5EF4-FFF2-40B4-BE49-F238E27FC236}">
                <a16:creationId xmlns:a16="http://schemas.microsoft.com/office/drawing/2014/main" id="{EFFC806E-3A05-FE7C-19F7-900E32733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22E5ED-7DBA-42D8-9476-B6C288FE7912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sp>
        <p:nvSpPr>
          <p:cNvPr id="50181" name="ZoneTexte 2">
            <a:extLst>
              <a:ext uri="{FF2B5EF4-FFF2-40B4-BE49-F238E27FC236}">
                <a16:creationId xmlns:a16="http://schemas.microsoft.com/office/drawing/2014/main" id="{ED0E1D90-9CE3-32B8-2D75-AF35C95C2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713" y="211138"/>
            <a:ext cx="4662487" cy="61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 b="0">
              <a:latin typeface="Arial" panose="020B0604020202020204" pitchFamily="34" charset="0"/>
            </a:endParaRPr>
          </a:p>
        </p:txBody>
      </p:sp>
      <p:pic>
        <p:nvPicPr>
          <p:cNvPr id="50182" name="Image 4">
            <a:extLst>
              <a:ext uri="{FF2B5EF4-FFF2-40B4-BE49-F238E27FC236}">
                <a16:creationId xmlns:a16="http://schemas.microsoft.com/office/drawing/2014/main" id="{6E21CC87-631D-8D9F-E8CB-DFE78674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513"/>
            <a:ext cx="448310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>
            <a:extLst>
              <a:ext uri="{FF2B5EF4-FFF2-40B4-BE49-F238E27FC236}">
                <a16:creationId xmlns:a16="http://schemas.microsoft.com/office/drawing/2014/main" id="{90592255-AA26-8EF7-A5B3-E2D6931E77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687388"/>
          </a:xfrm>
        </p:spPr>
        <p:txBody>
          <a:bodyPr/>
          <a:lstStyle/>
          <a:p>
            <a:r>
              <a:rPr lang="fr-FR" altLang="fr-FR"/>
              <a:t>Nos tenues du ski-club luron</a:t>
            </a:r>
          </a:p>
        </p:txBody>
      </p:sp>
      <p:sp>
        <p:nvSpPr>
          <p:cNvPr id="51203" name="Espace réservé du pied de page 3">
            <a:extLst>
              <a:ext uri="{FF2B5EF4-FFF2-40B4-BE49-F238E27FC236}">
                <a16:creationId xmlns:a16="http://schemas.microsoft.com/office/drawing/2014/main" id="{DD857623-A7DF-8851-06E6-1E3227ECDD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51204" name="Espace réservé du numéro de diapositive 4">
            <a:extLst>
              <a:ext uri="{FF2B5EF4-FFF2-40B4-BE49-F238E27FC236}">
                <a16:creationId xmlns:a16="http://schemas.microsoft.com/office/drawing/2014/main" id="{B2B3E6AB-E27E-E0FF-AB40-96E13C18C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65E72F-093C-49A7-96AE-F63253AF39B8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 b="0">
              <a:latin typeface="Arial" panose="020B0604020202020204" pitchFamily="34" charset="0"/>
            </a:endParaRPr>
          </a:p>
        </p:txBody>
      </p:sp>
      <p:pic>
        <p:nvPicPr>
          <p:cNvPr id="51205" name="0750BA58-95A5-4327-BE5F-912C1AAACC89" descr="A8786184-0FBC-4C5F-B784-BD21AE293FC7">
            <a:extLst>
              <a:ext uri="{FF2B5EF4-FFF2-40B4-BE49-F238E27FC236}">
                <a16:creationId xmlns:a16="http://schemas.microsoft.com/office/drawing/2014/main" id="{21D30D71-294F-4B6D-F250-C1D1CE7A9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7738"/>
            <a:ext cx="768667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>
            <a:extLst>
              <a:ext uri="{FF2B5EF4-FFF2-40B4-BE49-F238E27FC236}">
                <a16:creationId xmlns:a16="http://schemas.microsoft.com/office/drawing/2014/main" id="{C6285C4A-B4E9-2DB2-876F-AA0BB431E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96850"/>
            <a:ext cx="8229600" cy="1216025"/>
          </a:xfrm>
        </p:spPr>
        <p:txBody>
          <a:bodyPr/>
          <a:lstStyle/>
          <a:p>
            <a:br>
              <a:rPr lang="fr-FR" altLang="fr-FR"/>
            </a:br>
            <a:r>
              <a:rPr lang="fr-FR" altLang="fr-FR"/>
              <a:t>Licences FFS</a:t>
            </a:r>
            <a:br>
              <a:rPr lang="fr-FR" altLang="fr-FR"/>
            </a:br>
            <a:r>
              <a:rPr lang="fr-FR" altLang="fr-FR" sz="2800"/>
              <a:t>tarif saison 2022-2023</a:t>
            </a:r>
            <a:br>
              <a:rPr lang="fr-FR" altLang="fr-FR" sz="2000"/>
            </a:br>
            <a:endParaRPr lang="fr-FR" altLang="fr-FR"/>
          </a:p>
        </p:txBody>
      </p:sp>
      <p:sp>
        <p:nvSpPr>
          <p:cNvPr id="52227" name="Espace réservé du pied de page 3">
            <a:extLst>
              <a:ext uri="{FF2B5EF4-FFF2-40B4-BE49-F238E27FC236}">
                <a16:creationId xmlns:a16="http://schemas.microsoft.com/office/drawing/2014/main" id="{6BFF7905-9B51-833F-B388-634FD50F54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52228" name="Espace réservé du numéro de diapositive 4">
            <a:extLst>
              <a:ext uri="{FF2B5EF4-FFF2-40B4-BE49-F238E27FC236}">
                <a16:creationId xmlns:a16="http://schemas.microsoft.com/office/drawing/2014/main" id="{F73E5EF5-9B56-7B18-43E0-3211BCD1D4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17AF72-FA8C-4E78-950E-DF84500D62EE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C5F2F1FB-A43D-C093-4216-652E38EBF8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47813" y="1916113"/>
          <a:ext cx="6696075" cy="3744912"/>
        </p:xfrm>
        <a:graphic>
          <a:graphicData uri="http://schemas.openxmlformats.org/drawingml/2006/table">
            <a:tbl>
              <a:tblPr/>
              <a:tblGrid>
                <a:gridCol w="3743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267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effectLst/>
                          <a:latin typeface="Arial" panose="020B0604020202020204" pitchFamily="34" charset="0"/>
                        </a:rPr>
                        <a:t>TARIF CLUB</a:t>
                      </a:r>
                    </a:p>
                  </a:txBody>
                  <a:tcPr marL="9524" marR="9524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121">
                <a:tc>
                  <a:txBody>
                    <a:bodyPr/>
                    <a:lstStyle/>
                    <a:p>
                      <a:pPr algn="l" fontAlgn="t"/>
                      <a:r>
                        <a:rPr lang="fr-FR" sz="1000" b="1" i="1" u="sng" strike="noStrike" dirty="0">
                          <a:effectLst/>
                          <a:latin typeface="Arial" panose="020B0604020202020204" pitchFamily="34" charset="0"/>
                        </a:rPr>
                        <a:t>LOISIR ALPIN</a:t>
                      </a:r>
                    </a:p>
                  </a:txBody>
                  <a:tcPr marL="9524" marR="9524" marT="9526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Jeune</a:t>
                      </a:r>
                      <a:b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né en 2008 et après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Adulte</a:t>
                      </a:r>
                      <a:b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(2007 et avant)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 Famille 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0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Licence de base</a:t>
                      </a:r>
                      <a:b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  <a:t>Responsabilité civile/Défense et recours</a:t>
                      </a:r>
                      <a:endParaRPr lang="fr-FR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effectLst/>
                          <a:latin typeface="Arial" panose="020B0604020202020204" pitchFamily="34" charset="0"/>
                        </a:rPr>
                        <a:t>             78 € 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effectLst/>
                          <a:latin typeface="Arial" panose="020B0604020202020204" pitchFamily="34" charset="0"/>
                        </a:rPr>
                        <a:t>          83 € 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 dirty="0">
                          <a:effectLst/>
                          <a:latin typeface="Arial" panose="020B0604020202020204" pitchFamily="34" charset="0"/>
                        </a:rPr>
                        <a:t> N/A 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12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Licence PRIMO</a:t>
                      </a:r>
                      <a:b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  <a:t>Responsabilité civile/Défense et recours</a:t>
                      </a:r>
                      <a:b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  <a:t>Frais de secours et de recherche</a:t>
                      </a:r>
                      <a:endParaRPr lang="fr-FR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effectLst/>
                          <a:latin typeface="Arial" panose="020B0604020202020204" pitchFamily="34" charset="0"/>
                        </a:rPr>
                        <a:t>             92 € 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effectLst/>
                          <a:latin typeface="Arial" panose="020B0604020202020204" pitchFamily="34" charset="0"/>
                        </a:rPr>
                        <a:t>          97 € 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 dirty="0">
                          <a:effectLst/>
                          <a:latin typeface="Arial" panose="020B0604020202020204" pitchFamily="34" charset="0"/>
                        </a:rPr>
                        <a:t> N/A 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0323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Licence MEDIUM</a:t>
                      </a:r>
                      <a:b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  <a:t>Responsabilité civile/Défense et recours</a:t>
                      </a:r>
                      <a:b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  <a:t>Frais de secours et de recherche</a:t>
                      </a:r>
                      <a:b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  <a:t>Frais médicaux</a:t>
                      </a:r>
                      <a:b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  <a:t>Assistance</a:t>
                      </a:r>
                      <a:b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  <a:t>Forfait remontées mécaniques</a:t>
                      </a:r>
                      <a:b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  <a:t>Vol et perte du forfait</a:t>
                      </a:r>
                      <a:b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1" u="none" strike="noStrike" dirty="0">
                          <a:effectLst/>
                          <a:latin typeface="Arial" panose="020B0604020202020204" pitchFamily="34" charset="0"/>
                        </a:rPr>
                        <a:t>Prise en charge en cas de bris de skis location</a:t>
                      </a:r>
                      <a:endParaRPr lang="fr-FR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effectLst/>
                          <a:latin typeface="Arial" panose="020B0604020202020204" pitchFamily="34" charset="0"/>
                        </a:rPr>
                        <a:t>           101 € 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effectLst/>
                          <a:latin typeface="Arial" panose="020B0604020202020204" pitchFamily="34" charset="0"/>
                        </a:rPr>
                        <a:t>        106 € 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effectLst/>
                          <a:latin typeface="Arial" panose="020B0604020202020204" pitchFamily="34" charset="0"/>
                        </a:rPr>
                        <a:t>     261 € </a:t>
                      </a: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>
            <a:extLst>
              <a:ext uri="{FF2B5EF4-FFF2-40B4-BE49-F238E27FC236}">
                <a16:creationId xmlns:a16="http://schemas.microsoft.com/office/drawing/2014/main" id="{32BE6E9F-8CB6-55A7-DAC5-F64837546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Licences FFS (suite)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E2C69C-E1A2-AD9C-EA6B-A2182CA19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r-FR" sz="1800" dirty="0">
                <a:solidFill>
                  <a:srgbClr val="000000"/>
                </a:solidFill>
              </a:rPr>
              <a:t>Les assurances sont individuelles et doivent être gérées directement avec le courtier par les familles.</a:t>
            </a:r>
          </a:p>
          <a:p>
            <a:pPr>
              <a:defRPr/>
            </a:pPr>
            <a:endParaRPr lang="fr-FR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fr-FR" sz="1800" dirty="0">
                <a:solidFill>
                  <a:srgbClr val="000000"/>
                </a:solidFill>
              </a:rPr>
              <a:t>Maintient du PASS’SPORT (aide de 50 €)</a:t>
            </a:r>
            <a:r>
              <a:rPr lang="fr-FR" sz="1800" baseline="30000" dirty="0">
                <a:solidFill>
                  <a:srgbClr val="000000"/>
                </a:solidFill>
              </a:rPr>
              <a:t> </a:t>
            </a:r>
            <a:endParaRPr lang="fr-FR" sz="1800" dirty="0">
              <a:solidFill>
                <a:srgbClr val="000000"/>
              </a:solidFill>
            </a:endParaRPr>
          </a:p>
          <a:p>
            <a:pPr lvl="1" indent="-342900">
              <a:buFontTx/>
              <a:buChar char="•"/>
              <a:defRPr/>
            </a:pPr>
            <a:r>
              <a:rPr lang="fr-FR" sz="1600" dirty="0">
                <a:solidFill>
                  <a:srgbClr val="000000"/>
                </a:solidFill>
                <a:ea typeface="+mn-ea"/>
                <a:cs typeface="+mn-cs"/>
              </a:rPr>
              <a:t>- plus d’infos sur le site</a:t>
            </a:r>
          </a:p>
          <a:p>
            <a:pPr lvl="1" indent="-342900">
              <a:buFontTx/>
              <a:buChar char="•"/>
              <a:defRPr/>
            </a:pPr>
            <a:endParaRPr lang="fr-FR" sz="1200" dirty="0">
              <a:solidFill>
                <a:srgbClr val="00000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fr-FR" sz="1800" dirty="0">
                <a:solidFill>
                  <a:srgbClr val="000000"/>
                </a:solidFill>
              </a:rPr>
              <a:t>Possibilité pour les élèves de 6ème de bénéficier du Pack jeune sport du Conseil Départemental</a:t>
            </a:r>
          </a:p>
          <a:p>
            <a:pPr lvl="1">
              <a:buFontTx/>
              <a:buChar char="-"/>
              <a:defRPr/>
            </a:pPr>
            <a:r>
              <a:rPr lang="fr-FR" sz="1400" dirty="0">
                <a:solidFill>
                  <a:srgbClr val="000000"/>
                </a:solidFill>
              </a:rPr>
              <a:t>Limitée à 50 € et à 50 % du montant de la licence</a:t>
            </a:r>
          </a:p>
          <a:p>
            <a:pPr lvl="1">
              <a:buFontTx/>
              <a:buChar char="-"/>
              <a:defRPr/>
            </a:pPr>
            <a:endParaRPr lang="fr-FR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fr-FR" altLang="fr-FR" sz="1800" dirty="0">
                <a:solidFill>
                  <a:srgbClr val="000000"/>
                </a:solidFill>
              </a:rPr>
              <a:t>Aide Décathlon :</a:t>
            </a:r>
          </a:p>
          <a:p>
            <a:pPr marL="0" indent="0">
              <a:buFontTx/>
              <a:buNone/>
              <a:defRPr/>
            </a:pPr>
            <a:r>
              <a:rPr lang="fr-FR" altLang="fr-FR" sz="1800" dirty="0">
                <a:solidFill>
                  <a:srgbClr val="000000"/>
                </a:solidFill>
              </a:rPr>
              <a:t>	- 10 € pour la première licence des enfants  nés en 2013 et après ( seulement pour les 10 000 premières).</a:t>
            </a:r>
          </a:p>
          <a:p>
            <a:pPr marL="0" indent="0">
              <a:buFontTx/>
              <a:buNone/>
              <a:defRPr/>
            </a:pPr>
            <a:endParaRPr lang="fr-FR" altLang="fr-FR" sz="180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endParaRPr lang="fr-FR" dirty="0"/>
          </a:p>
        </p:txBody>
      </p:sp>
      <p:sp>
        <p:nvSpPr>
          <p:cNvPr id="53252" name="Espace réservé du pied de page 3">
            <a:extLst>
              <a:ext uri="{FF2B5EF4-FFF2-40B4-BE49-F238E27FC236}">
                <a16:creationId xmlns:a16="http://schemas.microsoft.com/office/drawing/2014/main" id="{2027FCF9-1B4E-7E67-A014-8D9F939265E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53253" name="Espace réservé du numéro de diapositive 4">
            <a:extLst>
              <a:ext uri="{FF2B5EF4-FFF2-40B4-BE49-F238E27FC236}">
                <a16:creationId xmlns:a16="http://schemas.microsoft.com/office/drawing/2014/main" id="{D630B8EE-55BE-BB5C-BC84-1E41D8D10F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694B5D-29A8-4AD9-9BF4-B2676D684E38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1">
            <a:extLst>
              <a:ext uri="{FF2B5EF4-FFF2-40B4-BE49-F238E27FC236}">
                <a16:creationId xmlns:a16="http://schemas.microsoft.com/office/drawing/2014/main" id="{60C3BE78-6AFE-172E-72ED-7220B16DD0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Licences FFS (suite et fin)</a:t>
            </a:r>
          </a:p>
        </p:txBody>
      </p:sp>
      <p:sp>
        <p:nvSpPr>
          <p:cNvPr id="54275" name="Espace réservé du pied de page 2">
            <a:extLst>
              <a:ext uri="{FF2B5EF4-FFF2-40B4-BE49-F238E27FC236}">
                <a16:creationId xmlns:a16="http://schemas.microsoft.com/office/drawing/2014/main" id="{D91DC0B8-850C-8A50-DC06-2C6FB72FE5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54276" name="Espace réservé du numéro de diapositive 3">
            <a:extLst>
              <a:ext uri="{FF2B5EF4-FFF2-40B4-BE49-F238E27FC236}">
                <a16:creationId xmlns:a16="http://schemas.microsoft.com/office/drawing/2014/main" id="{B91FDC3D-A597-B12D-DC49-7222370D7E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6E73C8-7C4D-41F1-AF03-1890580AD1F2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C566E5-2715-7E67-D711-94E3D1F01C2A}"/>
              </a:ext>
            </a:extLst>
          </p:cNvPr>
          <p:cNvSpPr txBox="1"/>
          <p:nvPr/>
        </p:nvSpPr>
        <p:spPr>
          <a:xfrm>
            <a:off x="1403350" y="1700213"/>
            <a:ext cx="7200900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b="1" dirty="0">
                <a:solidFill>
                  <a:srgbClr val="000000"/>
                </a:solidFill>
                <a:latin typeface="+mn-lt"/>
              </a:rPr>
              <a:t>Achat de licence :</a:t>
            </a:r>
          </a:p>
          <a:p>
            <a:pPr>
              <a:defRPr/>
            </a:pPr>
            <a:endParaRPr lang="fr-FR" altLang="fr-FR" b="1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buFontTx/>
              <a:buChar char="-"/>
              <a:defRPr/>
            </a:pPr>
            <a:endParaRPr lang="fr-FR" altLang="fr-FR" b="1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fr-FR" altLang="fr-FR" b="1" u="sng" dirty="0">
                <a:solidFill>
                  <a:srgbClr val="000000"/>
                </a:solidFill>
                <a:latin typeface="+mn-lt"/>
              </a:rPr>
              <a:t>-  Certificat médical :</a:t>
            </a:r>
          </a:p>
          <a:p>
            <a:pPr lvl="2">
              <a:defRPr/>
            </a:pPr>
            <a:r>
              <a:rPr lang="fr-FR" altLang="fr-FR" b="1" dirty="0">
                <a:solidFill>
                  <a:srgbClr val="000000"/>
                </a:solidFill>
                <a:latin typeface="+mn-lt"/>
              </a:rPr>
              <a:t>Plus obligatoire pour les licenciés adultes et demandé uniquement aux mineurs n’ayant pas répondu par la négative au questionnaire santé présenté page suivante.</a:t>
            </a:r>
          </a:p>
          <a:p>
            <a:pPr lvl="2">
              <a:defRPr/>
            </a:pPr>
            <a:endParaRPr lang="fr-FR" altLang="fr-FR" b="1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fr-FR" altLang="fr-FR" b="1" u="sng" dirty="0">
                <a:solidFill>
                  <a:srgbClr val="000000"/>
                </a:solidFill>
                <a:latin typeface="+mn-lt"/>
              </a:rPr>
              <a:t>- Inscription et achat de la licence </a:t>
            </a:r>
          </a:p>
          <a:p>
            <a:pPr lvl="2">
              <a:defRPr/>
            </a:pPr>
            <a:r>
              <a:rPr lang="fr-FR" altLang="fr-FR" b="1" dirty="0">
                <a:solidFill>
                  <a:srgbClr val="000000"/>
                </a:solidFill>
                <a:latin typeface="+mn-lt"/>
              </a:rPr>
              <a:t>Documents à télécharger sur le site à la suite de l’AG,</a:t>
            </a:r>
          </a:p>
          <a:p>
            <a:pPr lvl="2">
              <a:defRPr/>
            </a:pPr>
            <a:r>
              <a:rPr lang="fr-FR" altLang="fr-FR" b="1" dirty="0">
                <a:solidFill>
                  <a:srgbClr val="000000"/>
                </a:solidFill>
                <a:latin typeface="+mn-lt"/>
              </a:rPr>
              <a:t>A remplir et à déposer avec le règlement de la licence sur rendez-vous au local ou à la Bourse</a:t>
            </a:r>
          </a:p>
          <a:p>
            <a:pPr marL="285750" indent="-285750">
              <a:buFontTx/>
              <a:buChar char="-"/>
              <a:defRPr/>
            </a:pPr>
            <a:endParaRPr lang="fr-FR" altLang="fr-FR" dirty="0">
              <a:solidFill>
                <a:srgbClr val="000000"/>
              </a:solidFill>
            </a:endParaRPr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05A80AC4-D91C-77FB-1295-F567B389CA95}"/>
              </a:ext>
            </a:extLst>
          </p:cNvPr>
          <p:cNvCxnSpPr/>
          <p:nvPr/>
        </p:nvCxnSpPr>
        <p:spPr>
          <a:xfrm>
            <a:off x="-541338" y="2276475"/>
            <a:ext cx="914401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u pied de page 2">
            <a:extLst>
              <a:ext uri="{FF2B5EF4-FFF2-40B4-BE49-F238E27FC236}">
                <a16:creationId xmlns:a16="http://schemas.microsoft.com/office/drawing/2014/main" id="{80DEE81E-5BC6-6A9F-7AF7-856D732F24C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55299" name="Espace réservé du numéro de diapositive 3">
            <a:extLst>
              <a:ext uri="{FF2B5EF4-FFF2-40B4-BE49-F238E27FC236}">
                <a16:creationId xmlns:a16="http://schemas.microsoft.com/office/drawing/2014/main" id="{545EA60C-99DC-8853-C49B-B7A84289FD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C01E79-7F07-4400-BBED-0A1D7A59B738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pic>
        <p:nvPicPr>
          <p:cNvPr id="55300" name="Image 5">
            <a:extLst>
              <a:ext uri="{FF2B5EF4-FFF2-40B4-BE49-F238E27FC236}">
                <a16:creationId xmlns:a16="http://schemas.microsoft.com/office/drawing/2014/main" id="{DFD94B3D-EA2C-9067-9D31-4E9A4EB17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620713"/>
            <a:ext cx="8823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>
            <a:extLst>
              <a:ext uri="{FF2B5EF4-FFF2-40B4-BE49-F238E27FC236}">
                <a16:creationId xmlns:a16="http://schemas.microsoft.com/office/drawing/2014/main" id="{8F5BC8E3-664E-0FEE-8973-3C672CA6D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Inscriptions et paiement des sorties sur le site internet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CC48E8-EB3E-A867-1E39-8E4181E6D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551656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fr-FR" sz="2900" dirty="0"/>
              <a:t>Sortie assurée, quelque soit le temps. Sinon, affichage sur le site.</a:t>
            </a:r>
          </a:p>
          <a:p>
            <a:pPr>
              <a:defRPr/>
            </a:pPr>
            <a:r>
              <a:rPr lang="fr-FR" sz="2600" dirty="0"/>
              <a:t>Le prix de la sortie reste à 25 €(pour bus, forfait et cours).</a:t>
            </a:r>
          </a:p>
          <a:p>
            <a:pPr lvl="1">
              <a:defRPr/>
            </a:pPr>
            <a:r>
              <a:rPr lang="fr-FR" altLang="fr-FR" sz="2600" dirty="0"/>
              <a:t>Possibilité de sortie(s) rallongée(s) pendant les vacances de février au même prix qu’une sortie normale</a:t>
            </a:r>
          </a:p>
          <a:p>
            <a:pPr lvl="1">
              <a:defRPr/>
            </a:pPr>
            <a:endParaRPr lang="fr-FR" sz="2600" dirty="0"/>
          </a:p>
          <a:p>
            <a:pPr>
              <a:defRPr/>
            </a:pPr>
            <a:r>
              <a:rPr lang="fr-FR" dirty="0">
                <a:highlight>
                  <a:srgbClr val="FFFF00"/>
                </a:highlight>
              </a:rPr>
              <a:t>Paiement en ligne </a:t>
            </a:r>
            <a:r>
              <a:rPr lang="fr-FR" dirty="0"/>
              <a:t>:</a:t>
            </a:r>
          </a:p>
          <a:p>
            <a:pPr lvl="1">
              <a:defRPr/>
            </a:pPr>
            <a:r>
              <a:rPr lang="fr-FR" dirty="0"/>
              <a:t>Inscription et paiement sur le site avant le vendredi 12h ABSOLUMENT (jeudi 20h pour les moniteurs)</a:t>
            </a:r>
          </a:p>
          <a:p>
            <a:pPr lvl="1">
              <a:defRPr/>
            </a:pPr>
            <a:r>
              <a:rPr lang="fr-FR" dirty="0"/>
              <a:t>Sinon, inutile de se présenter au bus</a:t>
            </a:r>
          </a:p>
          <a:p>
            <a:pPr lvl="1">
              <a:defRPr/>
            </a:pPr>
            <a:endParaRPr lang="fr-FR" dirty="0"/>
          </a:p>
          <a:p>
            <a:pPr>
              <a:defRPr/>
            </a:pPr>
            <a:r>
              <a:rPr lang="fr-FR" dirty="0">
                <a:highlight>
                  <a:srgbClr val="FFFF00"/>
                </a:highlight>
              </a:rPr>
              <a:t>Désinscription </a:t>
            </a:r>
            <a:r>
              <a:rPr lang="fr-FR" dirty="0"/>
              <a:t>: </a:t>
            </a:r>
            <a:r>
              <a:rPr lang="fr-FR" sz="2900" dirty="0"/>
              <a:t>j’ai inscrit mon enfant mais je réalise ensuite qu’il ne pourra pas faire la sortie du samedi </a:t>
            </a:r>
          </a:p>
          <a:p>
            <a:pPr lvl="1">
              <a:defRPr/>
            </a:pPr>
            <a:r>
              <a:rPr lang="fr-FR" dirty="0"/>
              <a:t>Avant le vendredi 14h : je le désinscris sur le site et ma carte bleue est recréditée.</a:t>
            </a:r>
          </a:p>
          <a:p>
            <a:pPr lvl="1">
              <a:defRPr/>
            </a:pPr>
            <a:r>
              <a:rPr lang="fr-FR" dirty="0"/>
              <a:t>Après le vendredi 14h : </a:t>
            </a:r>
          </a:p>
          <a:p>
            <a:pPr lvl="2">
              <a:defRPr/>
            </a:pPr>
            <a:r>
              <a:rPr lang="fr-FR" dirty="0"/>
              <a:t>Pas de désinscription possible sur le site</a:t>
            </a:r>
          </a:p>
          <a:p>
            <a:pPr lvl="2">
              <a:defRPr/>
            </a:pPr>
            <a:r>
              <a:rPr lang="fr-FR" dirty="0"/>
              <a:t>Contacter le responsable du bus ou venir au bus pour informer de l’absence et éviter de retarder le départ du bus.</a:t>
            </a:r>
          </a:p>
          <a:p>
            <a:pPr lvl="2">
              <a:defRPr/>
            </a:pPr>
            <a:r>
              <a:rPr lang="fr-FR" dirty="0"/>
              <a:t>La sortie sera remboursée à 50% à la fin de la saison</a:t>
            </a:r>
          </a:p>
        </p:txBody>
      </p:sp>
      <p:sp>
        <p:nvSpPr>
          <p:cNvPr id="56324" name="ZoneTexte 1">
            <a:extLst>
              <a:ext uri="{FF2B5EF4-FFF2-40B4-BE49-F238E27FC236}">
                <a16:creationId xmlns:a16="http://schemas.microsoft.com/office/drawing/2014/main" id="{F1C85A6C-CDBC-F709-21C6-7522B060A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113" y="6315075"/>
            <a:ext cx="4824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</a:rPr>
              <a:t>AG Ski-Club Luron – 15 octobre 2022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>
              <a:latin typeface="Arial" panose="020B0604020202020204" pitchFamily="34" charset="0"/>
            </a:endParaRPr>
          </a:p>
        </p:txBody>
      </p:sp>
      <p:sp>
        <p:nvSpPr>
          <p:cNvPr id="56325" name="ZoneTexte 3">
            <a:extLst>
              <a:ext uri="{FF2B5EF4-FFF2-40B4-BE49-F238E27FC236}">
                <a16:creationId xmlns:a16="http://schemas.microsoft.com/office/drawing/2014/main" id="{8FF159C2-281C-3804-EAC4-AA4146194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6356350"/>
            <a:ext cx="11525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24 / 39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1">
            <a:extLst>
              <a:ext uri="{FF2B5EF4-FFF2-40B4-BE49-F238E27FC236}">
                <a16:creationId xmlns:a16="http://schemas.microsoft.com/office/drawing/2014/main" id="{B6298078-1ADD-188D-8454-886AB7F146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3713" y="136525"/>
            <a:ext cx="8229600" cy="922338"/>
          </a:xfrm>
        </p:spPr>
        <p:txBody>
          <a:bodyPr/>
          <a:lstStyle/>
          <a:p>
            <a:r>
              <a:rPr lang="fr-FR" altLang="fr-FR"/>
              <a:t>Dates importantes à noter dans vos agendas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6C467D-282C-91BD-97F6-5465762DE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058863"/>
            <a:ext cx="8229600" cy="5394325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fr-FR" dirty="0">
                <a:highlight>
                  <a:srgbClr val="FFFF00"/>
                </a:highlight>
              </a:rPr>
              <a:t>Bourse au ski 2022 : </a:t>
            </a:r>
            <a:r>
              <a:rPr lang="fr-FR" dirty="0"/>
              <a:t>collège des 1000 étangs MELISEY</a:t>
            </a:r>
          </a:p>
          <a:p>
            <a:pPr lvl="2">
              <a:defRPr/>
            </a:pPr>
            <a:r>
              <a:rPr lang="fr-FR" sz="2500" u="sng" dirty="0"/>
              <a:t>Vendredi  novembre</a:t>
            </a:r>
          </a:p>
          <a:p>
            <a:pPr lvl="3">
              <a:defRPr/>
            </a:pPr>
            <a:r>
              <a:rPr lang="fr-FR" sz="2500" dirty="0"/>
              <a:t>dépôt des particuliers de 16h30 à 19h</a:t>
            </a:r>
          </a:p>
          <a:p>
            <a:pPr lvl="3">
              <a:defRPr/>
            </a:pPr>
            <a:r>
              <a:rPr lang="fr-FR" sz="2500" dirty="0"/>
              <a:t>Nous ne prenons pas de matériel ou de vêtements sales ou en trop mauvais état</a:t>
            </a:r>
            <a:endParaRPr lang="fr-FR" dirty="0"/>
          </a:p>
          <a:p>
            <a:pPr lvl="2">
              <a:defRPr/>
            </a:pPr>
            <a:r>
              <a:rPr lang="fr-FR" sz="2500" u="sng" dirty="0"/>
              <a:t>Samedi 6 nov.</a:t>
            </a:r>
          </a:p>
          <a:p>
            <a:pPr lvl="3">
              <a:defRPr/>
            </a:pPr>
            <a:r>
              <a:rPr lang="fr-FR" sz="2600" dirty="0"/>
              <a:t>Vente de 9h à 18h</a:t>
            </a:r>
          </a:p>
          <a:p>
            <a:pPr lvl="3">
              <a:defRPr/>
            </a:pPr>
            <a:r>
              <a:rPr lang="fr-FR" sz="2600" dirty="0"/>
              <a:t>Pas de dépôt possible !</a:t>
            </a:r>
            <a:endParaRPr lang="fr-FR" dirty="0"/>
          </a:p>
          <a:p>
            <a:pPr lvl="2">
              <a:defRPr/>
            </a:pPr>
            <a:r>
              <a:rPr lang="fr-FR" sz="2500" u="sng" dirty="0"/>
              <a:t>Dimanche 7 nov,</a:t>
            </a:r>
          </a:p>
          <a:p>
            <a:pPr lvl="3">
              <a:defRPr/>
            </a:pPr>
            <a:r>
              <a:rPr lang="fr-FR" sz="2500" dirty="0"/>
              <a:t>Vente de 10h à 16h</a:t>
            </a:r>
          </a:p>
          <a:p>
            <a:pPr lvl="3">
              <a:defRPr/>
            </a:pPr>
            <a:r>
              <a:rPr lang="fr-FR" sz="2500" dirty="0"/>
              <a:t>Reprise de invendus entre 17h et 19h</a:t>
            </a:r>
          </a:p>
          <a:p>
            <a:pPr lvl="3">
              <a:defRPr/>
            </a:pPr>
            <a:endParaRPr lang="fr-FR" sz="2500" dirty="0"/>
          </a:p>
          <a:p>
            <a:pPr>
              <a:defRPr/>
            </a:pPr>
            <a:r>
              <a:rPr lang="fr-FR" dirty="0">
                <a:highlight>
                  <a:srgbClr val="FFFF00"/>
                </a:highlight>
              </a:rPr>
              <a:t>LOTO et concours de belote </a:t>
            </a:r>
          </a:p>
          <a:p>
            <a:pPr lvl="1">
              <a:defRPr/>
            </a:pPr>
            <a:r>
              <a:rPr lang="fr-FR" dirty="0"/>
              <a:t>les 17 et 18 décembre 2022 à l’espace du sapeur.</a:t>
            </a:r>
          </a:p>
          <a:p>
            <a:pPr lvl="1">
              <a:defRPr/>
            </a:pPr>
            <a:endParaRPr lang="fr-FR" dirty="0"/>
          </a:p>
          <a:p>
            <a:pPr>
              <a:defRPr/>
            </a:pPr>
            <a:r>
              <a:rPr lang="fr-FR" dirty="0">
                <a:highlight>
                  <a:srgbClr val="FFFF00"/>
                </a:highlight>
              </a:rPr>
              <a:t>Soirée de fin de saison</a:t>
            </a:r>
          </a:p>
          <a:p>
            <a:pPr lvl="1">
              <a:defRPr/>
            </a:pPr>
            <a:r>
              <a:rPr lang="fr-FR" dirty="0"/>
              <a:t>Date non encore définie à la salle de Franchevelle</a:t>
            </a:r>
          </a:p>
          <a:p>
            <a:pPr lvl="1">
              <a:defRPr/>
            </a:pPr>
            <a:endParaRPr lang="fr-FR" dirty="0"/>
          </a:p>
          <a:p>
            <a:pPr>
              <a:defRPr/>
            </a:pPr>
            <a:r>
              <a:rPr lang="fr-FR" dirty="0">
                <a:highlight>
                  <a:srgbClr val="FFFF00"/>
                </a:highlight>
              </a:rPr>
              <a:t>WE de ski du club à Châtel</a:t>
            </a:r>
            <a:r>
              <a:rPr lang="fr-FR" dirty="0"/>
              <a:t>: </a:t>
            </a:r>
          </a:p>
          <a:p>
            <a:pPr lvl="1">
              <a:defRPr/>
            </a:pPr>
            <a:r>
              <a:rPr lang="fr-FR" dirty="0"/>
              <a:t>Sam. 18 et dim. 19 mars 2023.</a:t>
            </a:r>
          </a:p>
        </p:txBody>
      </p:sp>
      <p:sp>
        <p:nvSpPr>
          <p:cNvPr id="58372" name="Espace réservé du pied de page 3">
            <a:extLst>
              <a:ext uri="{FF2B5EF4-FFF2-40B4-BE49-F238E27FC236}">
                <a16:creationId xmlns:a16="http://schemas.microsoft.com/office/drawing/2014/main" id="{550F000C-A153-39BA-BC2C-660E23C73D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58373" name="Espace réservé du numéro de diapositive 4">
            <a:extLst>
              <a:ext uri="{FF2B5EF4-FFF2-40B4-BE49-F238E27FC236}">
                <a16:creationId xmlns:a16="http://schemas.microsoft.com/office/drawing/2014/main" id="{92B06DFC-7DA6-9190-144F-5647C966BA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BFB103-BFE0-4C50-A479-77580E055AD5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9B6B70F-ED04-770B-0F5E-9C5800815E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Pour que tout se passe bien…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5525842-0979-7562-1AB5-971C09A90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7338" y="1150938"/>
            <a:ext cx="8856662" cy="5165725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fr-FR" dirty="0"/>
              <a:t>Consulter le règlement interne complet sur le site du club.</a:t>
            </a:r>
          </a:p>
          <a:p>
            <a:pPr>
              <a:defRPr/>
            </a:pPr>
            <a:r>
              <a:rPr lang="fr-FR" altLang="fr-FR" dirty="0"/>
              <a:t>Attention à l’état du matériel !</a:t>
            </a:r>
          </a:p>
          <a:p>
            <a:pPr lvl="1">
              <a:defRPr/>
            </a:pPr>
            <a:r>
              <a:rPr lang="fr-FR" altLang="fr-FR" dirty="0"/>
              <a:t>Les skis doivent être entretenus chaque année : semelles de ski et carres à faire remettre en état chaque année</a:t>
            </a:r>
          </a:p>
          <a:p>
            <a:pPr lvl="1">
              <a:defRPr/>
            </a:pPr>
            <a:r>
              <a:rPr lang="fr-FR" altLang="fr-FR" dirty="0"/>
              <a:t>Sac à ski obligatoire</a:t>
            </a:r>
            <a:endParaRPr lang="fr-FR" dirty="0"/>
          </a:p>
          <a:p>
            <a:pPr>
              <a:defRPr/>
            </a:pPr>
            <a:r>
              <a:rPr lang="fr-FR" dirty="0"/>
              <a:t>Pour chaque sortie :</a:t>
            </a:r>
          </a:p>
          <a:p>
            <a:pPr lvl="1">
              <a:defRPr/>
            </a:pPr>
            <a:r>
              <a:rPr lang="fr-FR" dirty="0"/>
              <a:t>Inscrivez votre enfant sur le site avant le délai limite</a:t>
            </a:r>
          </a:p>
          <a:p>
            <a:pPr lvl="1">
              <a:defRPr/>
            </a:pPr>
            <a:r>
              <a:rPr lang="fr-FR" dirty="0"/>
              <a:t>« Check-list » équipement disponible sur le site</a:t>
            </a:r>
          </a:p>
          <a:p>
            <a:pPr lvl="1">
              <a:defRPr/>
            </a:pPr>
            <a:r>
              <a:rPr lang="fr-FR" dirty="0"/>
              <a:t>Nous aider à sortir le matériel des soutes au retour des sorties</a:t>
            </a:r>
          </a:p>
          <a:p>
            <a:pPr lvl="1">
              <a:defRPr/>
            </a:pPr>
            <a:r>
              <a:rPr lang="fr-FR" dirty="0"/>
              <a:t>Faites les poches au retour pour vérifier si le forfait a bien été rendu</a:t>
            </a:r>
          </a:p>
          <a:p>
            <a:pPr>
              <a:defRPr/>
            </a:pPr>
            <a:r>
              <a:rPr lang="fr-FR" dirty="0"/>
              <a:t>Pour assurer une bonne progression technique de votre enfant :</a:t>
            </a:r>
          </a:p>
          <a:p>
            <a:pPr lvl="1">
              <a:defRPr/>
            </a:pPr>
            <a:r>
              <a:rPr lang="fr-FR" dirty="0"/>
              <a:t>Ne ratez surtout pas les premières sorties, surtout dans les cours débutants. </a:t>
            </a:r>
          </a:p>
          <a:p>
            <a:pPr lvl="1">
              <a:defRPr/>
            </a:pPr>
            <a:r>
              <a:rPr lang="fr-FR" dirty="0"/>
              <a:t>Annuler une sortie seulement en cas de force majeure</a:t>
            </a:r>
          </a:p>
          <a:p>
            <a:pPr>
              <a:defRPr/>
            </a:pPr>
            <a:r>
              <a:rPr lang="fr-FR" dirty="0"/>
              <a:t>Prenez connaissance des comptes-rendus des réunions mensuelles du ski-club sur le site internet</a:t>
            </a:r>
          </a:p>
          <a:p>
            <a:pPr>
              <a:defRPr/>
            </a:pPr>
            <a:r>
              <a:rPr lang="fr-FR" dirty="0"/>
              <a:t>En cas de problème, prenez contact avec nous…</a:t>
            </a:r>
          </a:p>
          <a:p>
            <a:pPr lvl="1">
              <a:defRPr/>
            </a:pPr>
            <a:r>
              <a:rPr lang="fr-FR" dirty="0"/>
              <a:t>Soit en arrivant à l’avance au départ du samedi</a:t>
            </a:r>
          </a:p>
          <a:p>
            <a:pPr lvl="1">
              <a:defRPr/>
            </a:pPr>
            <a:r>
              <a:rPr lang="fr-FR" dirty="0"/>
              <a:t>Soit en venant à une réunion mensuelle</a:t>
            </a:r>
          </a:p>
          <a:p>
            <a:pPr lvl="1">
              <a:defRPr/>
            </a:pPr>
            <a:r>
              <a:rPr lang="fr-FR" dirty="0"/>
              <a:t>Soit en envoyant un e-mail à </a:t>
            </a:r>
            <a:r>
              <a:rPr lang="fr-FR" dirty="0">
                <a:hlinkClick r:id="rId2"/>
              </a:rPr>
              <a:t>president@skiclubluron.fr</a:t>
            </a:r>
            <a:r>
              <a:rPr lang="fr-FR" dirty="0"/>
              <a:t>, </a:t>
            </a:r>
            <a:r>
              <a:rPr lang="fr-FR" dirty="0">
                <a:hlinkClick r:id="rId3"/>
              </a:rPr>
              <a:t>secretaire@skiclubluron.fr</a:t>
            </a:r>
            <a:endParaRPr lang="fr-FR" dirty="0"/>
          </a:p>
        </p:txBody>
      </p:sp>
      <p:sp>
        <p:nvSpPr>
          <p:cNvPr id="59396" name="Espace réservé du numéro de diapositive 2">
            <a:extLst>
              <a:ext uri="{FF2B5EF4-FFF2-40B4-BE49-F238E27FC236}">
                <a16:creationId xmlns:a16="http://schemas.microsoft.com/office/drawing/2014/main" id="{A81A4069-F331-54B6-2E6E-474E28DD71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BD8078-05B3-482A-9945-6AABE06CE67F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sp>
        <p:nvSpPr>
          <p:cNvPr id="59397" name="ZoneTexte 1">
            <a:extLst>
              <a:ext uri="{FF2B5EF4-FFF2-40B4-BE49-F238E27FC236}">
                <a16:creationId xmlns:a16="http://schemas.microsoft.com/office/drawing/2014/main" id="{4FE4060D-3FFD-CBA0-BB80-3DA29F15D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6340475"/>
            <a:ext cx="5113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</a:rPr>
              <a:t>AG Ski-Club Luron – 15 octobre 2022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F5CCD9D-4A78-73C8-9AE4-07188D5A3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Accueil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7458CFB-ADCD-4872-0771-069FC77840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412875"/>
            <a:ext cx="8229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fr-FR" sz="2400"/>
              <a:t>Merci de votre présence.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000"/>
              <a:t>Qui parmi vous n’est jamais venu au SCL ?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400"/>
              <a:t>Remerciements à :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000"/>
              <a:t>La Mairie de Lure : </a:t>
            </a:r>
            <a:r>
              <a:rPr lang="fr-FR" altLang="fr-FR" sz="2000">
                <a:solidFill>
                  <a:srgbClr val="000000"/>
                </a:solidFill>
              </a:rPr>
              <a:t>Madame Virginie LUTHRINGER et Monsieur Jérôme LAROCHE, Adjoints au Maire</a:t>
            </a:r>
            <a:endParaRPr lang="fr-FR" altLang="fr-FR" sz="2000"/>
          </a:p>
          <a:p>
            <a:pPr lvl="1" eaLnBrk="1" hangingPunct="1">
              <a:lnSpc>
                <a:spcPct val="80000"/>
              </a:lnSpc>
            </a:pPr>
            <a:endParaRPr lang="fr-FR" altLang="fr-FR" sz="2000"/>
          </a:p>
          <a:p>
            <a:pPr lvl="1" eaLnBrk="1" hangingPunct="1">
              <a:lnSpc>
                <a:spcPct val="80000"/>
              </a:lnSpc>
            </a:pPr>
            <a:r>
              <a:rPr lang="fr-FR" altLang="fr-FR" sz="2000"/>
              <a:t>M. Michel WENDE – Vice Président de la CCPL</a:t>
            </a:r>
          </a:p>
          <a:p>
            <a:pPr lvl="1" eaLnBrk="1" hangingPunct="1">
              <a:lnSpc>
                <a:spcPct val="80000"/>
              </a:lnSpc>
            </a:pPr>
            <a:endParaRPr lang="fr-FR" altLang="fr-FR" sz="2000"/>
          </a:p>
          <a:p>
            <a:pPr lvl="1" eaLnBrk="1" hangingPunct="1">
              <a:lnSpc>
                <a:spcPct val="80000"/>
              </a:lnSpc>
            </a:pPr>
            <a:r>
              <a:rPr lang="fr-FR" altLang="fr-FR" sz="2000"/>
              <a:t>M. Escriva - Directeur, et Olivier Paque - Directeur adjoint du Collège, du groupe scolaire de Ste Anne, qui nous accueille cette année encore pour l’AG.</a:t>
            </a:r>
          </a:p>
          <a:p>
            <a:pPr lvl="1" eaLnBrk="1" hangingPunct="1">
              <a:lnSpc>
                <a:spcPct val="80000"/>
              </a:lnSpc>
            </a:pPr>
            <a:endParaRPr lang="fr-FR" altLang="fr-FR" sz="2000"/>
          </a:p>
          <a:p>
            <a:pPr lvl="1" eaLnBrk="1" hangingPunct="1">
              <a:lnSpc>
                <a:spcPct val="80000"/>
              </a:lnSpc>
            </a:pPr>
            <a:r>
              <a:rPr lang="fr-FR" altLang="fr-FR" sz="2000"/>
              <a:t>Nos sponsors : À tous nos licenciés, accompagnateurs, moniteurs</a:t>
            </a:r>
          </a:p>
        </p:txBody>
      </p:sp>
      <p:sp>
        <p:nvSpPr>
          <p:cNvPr id="18436" name="Espace réservé du pied de page 1">
            <a:extLst>
              <a:ext uri="{FF2B5EF4-FFF2-40B4-BE49-F238E27FC236}">
                <a16:creationId xmlns:a16="http://schemas.microsoft.com/office/drawing/2014/main" id="{FA36597F-98D6-CE06-3CEE-74DEB2E850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43213" y="6362700"/>
            <a:ext cx="4248150" cy="33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400" b="0">
                <a:latin typeface="Arial" panose="020B0604020202020204" pitchFamily="34" charset="0"/>
                <a:cs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18437" name="Espace réservé du numéro de diapositive 2">
            <a:extLst>
              <a:ext uri="{FF2B5EF4-FFF2-40B4-BE49-F238E27FC236}">
                <a16:creationId xmlns:a16="http://schemas.microsoft.com/office/drawing/2014/main" id="{505AFD4F-5BED-5E72-69F7-C6365B5D4B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E532C4-29D1-4D54-AEFC-F2D2A43D86CB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1">
            <a:extLst>
              <a:ext uri="{FF2B5EF4-FFF2-40B4-BE49-F238E27FC236}">
                <a16:creationId xmlns:a16="http://schemas.microsoft.com/office/drawing/2014/main" id="{DB74B4E1-B6F7-33FE-150D-D37B53CD96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800225"/>
          </a:xfrm>
        </p:spPr>
        <p:txBody>
          <a:bodyPr/>
          <a:lstStyle/>
          <a:p>
            <a:pPr>
              <a:defRPr/>
            </a:pPr>
            <a:r>
              <a:rPr lang="fr-FR" altLang="fr-FR" dirty="0"/>
              <a:t>	</a:t>
            </a:r>
            <a:r>
              <a:rPr lang="fr-FR" altLang="fr-FR" sz="4400" dirty="0">
                <a:highlight>
                  <a:srgbClr val="FFFF00"/>
                </a:highlight>
              </a:rPr>
              <a:t>Pensez à consulter régulièrement le site du ski-club</a:t>
            </a:r>
          </a:p>
        </p:txBody>
      </p:sp>
      <p:sp>
        <p:nvSpPr>
          <p:cNvPr id="60419" name="Espace réservé du contenu 2">
            <a:extLst>
              <a:ext uri="{FF2B5EF4-FFF2-40B4-BE49-F238E27FC236}">
                <a16:creationId xmlns:a16="http://schemas.microsoft.com/office/drawing/2014/main" id="{5708D11C-2A50-E237-4914-D989B959C7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871663"/>
            <a:ext cx="8229600" cy="2519362"/>
          </a:xfrm>
        </p:spPr>
        <p:txBody>
          <a:bodyPr/>
          <a:lstStyle/>
          <a:p>
            <a:pPr algn="ctr"/>
            <a:r>
              <a:rPr lang="fr-FR" altLang="fr-FR"/>
              <a:t>Merci pour votre attention et à très bientôt sur les pistes.</a:t>
            </a:r>
          </a:p>
          <a:p>
            <a:pPr algn="ctr"/>
            <a:endParaRPr lang="fr-FR" altLang="fr-FR"/>
          </a:p>
        </p:txBody>
      </p:sp>
      <p:sp>
        <p:nvSpPr>
          <p:cNvPr id="60420" name="Espace réservé du pied de page 3">
            <a:extLst>
              <a:ext uri="{FF2B5EF4-FFF2-40B4-BE49-F238E27FC236}">
                <a16:creationId xmlns:a16="http://schemas.microsoft.com/office/drawing/2014/main" id="{B12D5C14-4762-D62B-9BA7-7180685B051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60421" name="Espace réservé du numéro de diapositive 4">
            <a:extLst>
              <a:ext uri="{FF2B5EF4-FFF2-40B4-BE49-F238E27FC236}">
                <a16:creationId xmlns:a16="http://schemas.microsoft.com/office/drawing/2014/main" id="{8DE0B24F-1C6B-DE9E-62EF-9AE80071845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0217B1-2C28-4242-BEF6-A3EC7AA07D19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pic>
        <p:nvPicPr>
          <p:cNvPr id="60422" name="Image 1">
            <a:extLst>
              <a:ext uri="{FF2B5EF4-FFF2-40B4-BE49-F238E27FC236}">
                <a16:creationId xmlns:a16="http://schemas.microsoft.com/office/drawing/2014/main" id="{7D438EF9-F8EC-DA18-D3F4-61961FA6C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825750"/>
            <a:ext cx="474027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8F3014D-2ED7-E762-EC63-86A6671B2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Ordre du jour de l’AG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1B34260-2CE5-CD5E-C32F-D9F5F456A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351837" cy="5111750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2800" dirty="0"/>
              <a:t>Bilan de la saison passée (2021-2022)</a:t>
            </a:r>
          </a:p>
          <a:p>
            <a:pPr lvl="1" eaLnBrk="1" hangingPunct="1">
              <a:defRPr/>
            </a:pPr>
            <a:r>
              <a:rPr lang="fr-FR" altLang="fr-FR" sz="2400" dirty="0"/>
              <a:t>Rapport moral</a:t>
            </a:r>
          </a:p>
          <a:p>
            <a:pPr lvl="1" eaLnBrk="1" hangingPunct="1">
              <a:defRPr/>
            </a:pPr>
            <a:r>
              <a:rPr lang="fr-FR" altLang="fr-FR" sz="2400" dirty="0"/>
              <a:t>Rapport financier</a:t>
            </a:r>
          </a:p>
          <a:p>
            <a:pPr marL="457200" lvl="1" indent="0" eaLnBrk="1" hangingPunct="1">
              <a:buFontTx/>
              <a:buNone/>
              <a:defRPr/>
            </a:pPr>
            <a:endParaRPr lang="fr-FR" altLang="fr-FR" sz="2400" dirty="0"/>
          </a:p>
          <a:p>
            <a:pPr eaLnBrk="1" hangingPunct="1">
              <a:defRPr/>
            </a:pPr>
            <a:r>
              <a:rPr lang="fr-FR" altLang="fr-FR" sz="2800" dirty="0"/>
              <a:t>Nouvelle saison (2022-2023)</a:t>
            </a:r>
          </a:p>
          <a:p>
            <a:pPr marL="0" indent="0" eaLnBrk="1" hangingPunct="1">
              <a:buFontTx/>
              <a:buNone/>
              <a:defRPr/>
            </a:pPr>
            <a:endParaRPr lang="fr-FR" altLang="fr-FR" sz="2800" dirty="0"/>
          </a:p>
          <a:p>
            <a:pPr eaLnBrk="1" hangingPunct="1">
              <a:defRPr/>
            </a:pPr>
            <a:r>
              <a:rPr lang="fr-FR" altLang="fr-FR" sz="2800" dirty="0"/>
              <a:t>Bureau du ski-club : candidatures ?</a:t>
            </a:r>
          </a:p>
          <a:p>
            <a:pPr eaLnBrk="1" hangingPunct="1">
              <a:defRPr/>
            </a:pPr>
            <a:r>
              <a:rPr lang="fr-FR" altLang="fr-FR" sz="2800" dirty="0"/>
              <a:t>Retour du verre de l’amitié en fin d’AG</a:t>
            </a:r>
          </a:p>
          <a:p>
            <a:pPr marL="457200" lvl="1" indent="0" eaLnBrk="1" hangingPunct="1">
              <a:buFontTx/>
              <a:buNone/>
              <a:defRPr/>
            </a:pPr>
            <a:endParaRPr lang="fr-FR" altLang="fr-FR" sz="2400" dirty="0"/>
          </a:p>
        </p:txBody>
      </p:sp>
      <p:sp>
        <p:nvSpPr>
          <p:cNvPr id="19460" name="Espace réservé du pied de page 1">
            <a:extLst>
              <a:ext uri="{FF2B5EF4-FFF2-40B4-BE49-F238E27FC236}">
                <a16:creationId xmlns:a16="http://schemas.microsoft.com/office/drawing/2014/main" id="{F4578D4A-2627-E17C-62DC-0E9241BBAE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400" b="0">
                <a:latin typeface="Arial" panose="020B0604020202020204" pitchFamily="34" charset="0"/>
                <a:cs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19461" name="Espace réservé du numéro de diapositive 2">
            <a:extLst>
              <a:ext uri="{FF2B5EF4-FFF2-40B4-BE49-F238E27FC236}">
                <a16:creationId xmlns:a16="http://schemas.microsoft.com/office/drawing/2014/main" id="{5D8647C6-2A80-9A23-517D-6DD5779F63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380288" y="6380163"/>
            <a:ext cx="1223962" cy="33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B58CBA-7E72-4FB9-A5C1-25A612CBBE31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68E4F7C-5CDC-B20F-95A4-40E9B337A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Rapport Moral (1/4)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6EDA00E-2CF4-0F95-5266-E45594BBE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1249363"/>
            <a:ext cx="8229600" cy="547211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fr-FR" dirty="0">
                <a:highlight>
                  <a:srgbClr val="FFFF00"/>
                </a:highlight>
              </a:rPr>
              <a:t>170 licenciés</a:t>
            </a:r>
          </a:p>
          <a:p>
            <a:pPr lvl="1">
              <a:defRPr/>
            </a:pPr>
            <a:r>
              <a:rPr lang="fr-FR" dirty="0"/>
              <a:t>134 en 2020-2021 - 188 en 2019/2020  et 194 en 2018/2019  </a:t>
            </a:r>
          </a:p>
          <a:p>
            <a:pPr lvl="1">
              <a:defRPr/>
            </a:pPr>
            <a:r>
              <a:rPr lang="fr-FR" dirty="0"/>
              <a:t>131 licenciés en cours de ski (+ 31 sur saison précédente avec de plus en plus de surfeurs)</a:t>
            </a:r>
          </a:p>
          <a:p>
            <a:pPr lvl="1">
              <a:defRPr/>
            </a:pPr>
            <a:r>
              <a:rPr lang="fr-FR" dirty="0">
                <a:highlight>
                  <a:srgbClr val="FFFF00"/>
                </a:highlight>
              </a:rPr>
              <a:t>24 moniteurs actifs </a:t>
            </a:r>
            <a:r>
              <a:rPr lang="fr-FR" dirty="0"/>
              <a:t>: 12 MF1 et 10 MF2 et 2 Snowboard</a:t>
            </a:r>
          </a:p>
          <a:p>
            <a:pPr lvl="1">
              <a:defRPr/>
            </a:pPr>
            <a:r>
              <a:rPr lang="fr-FR" dirty="0">
                <a:highlight>
                  <a:srgbClr val="FFFF00"/>
                </a:highlight>
              </a:rPr>
              <a:t>15 accompagnateurs </a:t>
            </a:r>
            <a:r>
              <a:rPr lang="fr-FR" dirty="0"/>
              <a:t>skieurs</a:t>
            </a:r>
          </a:p>
          <a:p>
            <a:pPr lvl="1">
              <a:defRPr/>
            </a:pPr>
            <a:r>
              <a:rPr lang="fr-FR" dirty="0">
                <a:highlight>
                  <a:srgbClr val="FFFF00"/>
                </a:highlight>
              </a:rPr>
              <a:t>1 compétiteur fond</a:t>
            </a:r>
          </a:p>
          <a:p>
            <a:pPr lvl="1">
              <a:defRPr/>
            </a:pPr>
            <a:r>
              <a:rPr lang="fr-FR" dirty="0"/>
              <a:t>Pas de compétition en ski Alpin</a:t>
            </a:r>
          </a:p>
          <a:p>
            <a:pPr lvl="1">
              <a:defRPr/>
            </a:pPr>
            <a:r>
              <a:rPr lang="fr-FR" dirty="0"/>
              <a:t>Hausse des effectifs même si nous n’avons pas retrouvé le niveau d’avant covid.</a:t>
            </a:r>
          </a:p>
          <a:p>
            <a:pPr lvl="1">
              <a:defRPr/>
            </a:pPr>
            <a:endParaRPr lang="fr-FR" dirty="0"/>
          </a:p>
        </p:txBody>
      </p:sp>
      <p:sp>
        <p:nvSpPr>
          <p:cNvPr id="20484" name="Espace réservé du pied de page 1">
            <a:extLst>
              <a:ext uri="{FF2B5EF4-FFF2-40B4-BE49-F238E27FC236}">
                <a16:creationId xmlns:a16="http://schemas.microsoft.com/office/drawing/2014/main" id="{ABAB8A07-F69D-549F-5620-9367F13F3C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20485" name="Espace réservé du numéro de diapositive 2">
            <a:extLst>
              <a:ext uri="{FF2B5EF4-FFF2-40B4-BE49-F238E27FC236}">
                <a16:creationId xmlns:a16="http://schemas.microsoft.com/office/drawing/2014/main" id="{CD3B9767-43A3-8696-AFFD-4AE09271A7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566213-A2A1-4E8B-9BFA-2718BC94D855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E9EAE97-7E48-9462-D02F-1FFE7BA15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Rapport Moral (2/4)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44D4E58-8C38-141B-08F4-CE40FFB94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1249363"/>
            <a:ext cx="8229600" cy="54721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1900" dirty="0">
                <a:highlight>
                  <a:srgbClr val="FFFF00"/>
                </a:highlight>
              </a:rPr>
              <a:t>14 sorties à Gérardmer</a:t>
            </a:r>
          </a:p>
          <a:p>
            <a:pPr marL="0" indent="0">
              <a:buFontTx/>
              <a:buNone/>
              <a:defRPr/>
            </a:pPr>
            <a:r>
              <a:rPr lang="fr-FR" sz="1900" dirty="0"/>
              <a:t>	- 2 bus en moyenne le samedi avec un taux de présence inférieur à l’an passé où nous étions un des rares club à pouvoir proposer des activités.</a:t>
            </a:r>
          </a:p>
          <a:p>
            <a:pPr marL="0" indent="0">
              <a:buFontTx/>
              <a:buNone/>
              <a:defRPr/>
            </a:pPr>
            <a:r>
              <a:rPr lang="fr-FR" sz="1900" dirty="0"/>
              <a:t>	- De ce fait, nous avons pu maintenir des groupes plus restreints et plus stables pour le plus grand bénéfice de nos jeunes skieurs.</a:t>
            </a:r>
          </a:p>
          <a:p>
            <a:pPr marL="0" lvl="1" indent="457200">
              <a:buFontTx/>
              <a:buNone/>
              <a:defRPr/>
            </a:pPr>
            <a:r>
              <a:rPr lang="fr-FR" sz="1900" dirty="0"/>
              <a:t>	- taux de réussite aux tests encore &gt; 96 % avec </a:t>
            </a:r>
          </a:p>
          <a:p>
            <a:pPr marL="0" lvl="1" indent="457200">
              <a:buFontTx/>
              <a:buNone/>
              <a:defRPr/>
            </a:pPr>
            <a:r>
              <a:rPr lang="fr-FR" sz="1900" dirty="0"/>
              <a:t>100 % de réussite pour les débutants, 1</a:t>
            </a:r>
            <a:r>
              <a:rPr lang="fr-FR" sz="1900" baseline="30000" dirty="0"/>
              <a:t>ère</a:t>
            </a:r>
            <a:r>
              <a:rPr lang="fr-FR" sz="1900" dirty="0"/>
              <a:t> et  2</a:t>
            </a:r>
            <a:r>
              <a:rPr lang="fr-FR" sz="1900" baseline="30000" dirty="0"/>
              <a:t>ème</a:t>
            </a:r>
            <a:r>
              <a:rPr lang="fr-FR" sz="1900" dirty="0"/>
              <a:t> étoile et étoile de bronze. Belle réussite avec remise des médailles et goûter dans la foulée.</a:t>
            </a:r>
          </a:p>
          <a:p>
            <a:pPr marL="87313" lvl="1" indent="369888">
              <a:buFontTx/>
              <a:buNone/>
              <a:tabLst>
                <a:tab pos="263525" algn="l"/>
              </a:tabLst>
              <a:defRPr/>
            </a:pPr>
            <a:r>
              <a:rPr lang="fr-FR" sz="1900" dirty="0"/>
              <a:t>	- Un grand merci à tous, enfants et parents qui ont tous parfaitement joué le jeu tout au long de la saison.</a:t>
            </a:r>
            <a:endParaRPr lang="fr-FR" sz="2400" dirty="0"/>
          </a:p>
          <a:p>
            <a:pPr marL="457200" lvl="1" indent="0">
              <a:buFontTx/>
              <a:buNone/>
              <a:defRPr/>
            </a:pPr>
            <a:endParaRPr lang="fr-FR" dirty="0"/>
          </a:p>
        </p:txBody>
      </p:sp>
      <p:sp>
        <p:nvSpPr>
          <p:cNvPr id="21508" name="Espace réservé du pied de page 1">
            <a:extLst>
              <a:ext uri="{FF2B5EF4-FFF2-40B4-BE49-F238E27FC236}">
                <a16:creationId xmlns:a16="http://schemas.microsoft.com/office/drawing/2014/main" id="{15979CC9-0BB2-F87C-A2F3-49711D924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21509" name="Espace réservé du numéro de diapositive 2">
            <a:extLst>
              <a:ext uri="{FF2B5EF4-FFF2-40B4-BE49-F238E27FC236}">
                <a16:creationId xmlns:a16="http://schemas.microsoft.com/office/drawing/2014/main" id="{3F33CC3E-2DBD-3A96-1B35-290B3E0638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0DB4CC-76B5-415B-92FD-A48A30A9DBA8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C251319-2F9F-3D1F-F80B-510337E14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Rapport Moral (3/4)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6C3FF0B-F621-5248-16F3-1263D21D0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229600" cy="5327650"/>
          </a:xfrm>
        </p:spPr>
        <p:txBody>
          <a:bodyPr/>
          <a:lstStyle/>
          <a:p>
            <a:r>
              <a:rPr lang="fr-FR" altLang="fr-FR" u="sng"/>
              <a:t>Formations FFS :</a:t>
            </a:r>
          </a:p>
          <a:p>
            <a:pPr lvl="1"/>
            <a:r>
              <a:rPr lang="fr-FR" altLang="fr-FR" sz="2000"/>
              <a:t>MF2 : Lisa Bellefleur</a:t>
            </a:r>
          </a:p>
          <a:p>
            <a:pPr lvl="1"/>
            <a:r>
              <a:rPr lang="fr-FR" altLang="fr-FR" sz="2000"/>
              <a:t>Une dizaine de moniteurs ont suivi la session de recyclage</a:t>
            </a:r>
          </a:p>
          <a:p>
            <a:pPr lvl="1"/>
            <a:r>
              <a:rPr lang="fr-FR" altLang="fr-FR" sz="2000"/>
              <a:t>4 moniteurs ont fait la formation PCS1 (</a:t>
            </a:r>
            <a:r>
              <a:rPr lang="fr-FR" altLang="fr-FR" sz="1600">
                <a:solidFill>
                  <a:srgbClr val="4D5156"/>
                </a:solidFill>
                <a:latin typeface="Roboto" pitchFamily="2" charset="0"/>
              </a:rPr>
              <a:t>Prévention et secours civiques de niveau 1</a:t>
            </a:r>
            <a:r>
              <a:rPr lang="fr-FR" altLang="fr-FR" sz="2000">
                <a:solidFill>
                  <a:srgbClr val="4D5156"/>
                </a:solidFill>
              </a:rPr>
              <a:t>)</a:t>
            </a:r>
            <a:endParaRPr lang="fr-FR" altLang="fr-FR" sz="1600"/>
          </a:p>
          <a:p>
            <a:r>
              <a:rPr lang="fr-FR" altLang="fr-FR" u="sng"/>
              <a:t>Activités particulières :</a:t>
            </a:r>
            <a:endParaRPr lang="fr-FR" altLang="fr-FR" sz="2000"/>
          </a:p>
          <a:p>
            <a:pPr lvl="1"/>
            <a:r>
              <a:rPr lang="fr-FR" altLang="fr-FR" sz="2000"/>
              <a:t>Mise en place du local technique situé près de l’esplanade Charles de Gaulle qui permet au club d’affûter et de farter les skis.</a:t>
            </a:r>
          </a:p>
          <a:p>
            <a:pPr lvl="1"/>
            <a:r>
              <a:rPr lang="fr-FR" altLang="fr-FR" sz="2000"/>
              <a:t>Week-end à Châtel les 19 et 20 mars pour 55 participants.</a:t>
            </a:r>
            <a:endParaRPr lang="fr-FR" altLang="fr-FR" sz="2000" b="0"/>
          </a:p>
          <a:p>
            <a:pPr lvl="1"/>
            <a:r>
              <a:rPr lang="fr-FR" altLang="fr-FR" sz="2000"/>
              <a:t>Participation à l’opération emballage cadeaux de Noël au centre Leclerc.</a:t>
            </a:r>
          </a:p>
          <a:p>
            <a:pPr lvl="1"/>
            <a:endParaRPr lang="fr-FR" altLang="fr-FR" sz="2000"/>
          </a:p>
        </p:txBody>
      </p:sp>
      <p:sp>
        <p:nvSpPr>
          <p:cNvPr id="22532" name="Espace réservé du pied de page 1">
            <a:extLst>
              <a:ext uri="{FF2B5EF4-FFF2-40B4-BE49-F238E27FC236}">
                <a16:creationId xmlns:a16="http://schemas.microsoft.com/office/drawing/2014/main" id="{E16CAD71-C578-4989-AD34-522F690347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22533" name="Espace réservé du numéro de diapositive 2">
            <a:extLst>
              <a:ext uri="{FF2B5EF4-FFF2-40B4-BE49-F238E27FC236}">
                <a16:creationId xmlns:a16="http://schemas.microsoft.com/office/drawing/2014/main" id="{92B34A54-C1F8-D14A-4B6A-2E9018178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B3A48E-7411-4EF1-B3D7-B55815760127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pied de page 1">
            <a:extLst>
              <a:ext uri="{FF2B5EF4-FFF2-40B4-BE49-F238E27FC236}">
                <a16:creationId xmlns:a16="http://schemas.microsoft.com/office/drawing/2014/main" id="{5C14A8B5-7A6B-BB69-F2D3-58BF1F55C8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</a:rPr>
              <a:t>AG Ski-Club Luron – 15 octobre 2022</a:t>
            </a:r>
          </a:p>
        </p:txBody>
      </p:sp>
      <p:sp>
        <p:nvSpPr>
          <p:cNvPr id="24579" name="Espace réservé du numéro de diapositive 2">
            <a:extLst>
              <a:ext uri="{FF2B5EF4-FFF2-40B4-BE49-F238E27FC236}">
                <a16:creationId xmlns:a16="http://schemas.microsoft.com/office/drawing/2014/main" id="{80953331-E491-A192-220A-E15CDEC378A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5D5A1B-FE42-4B65-8CAA-029A933AC94F}" type="slidenum">
              <a:rPr lang="fr-FR" altLang="fr-FR" sz="1400" b="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r>
              <a:rPr lang="fr-FR" altLang="fr-FR" sz="1400" b="0">
                <a:latin typeface="Arial" panose="020B0604020202020204" pitchFamily="34" charset="0"/>
              </a:rPr>
              <a:t> / 39</a:t>
            </a:r>
          </a:p>
        </p:txBody>
      </p:sp>
      <p:pic>
        <p:nvPicPr>
          <p:cNvPr id="24580" name="Image 3">
            <a:extLst>
              <a:ext uri="{FF2B5EF4-FFF2-40B4-BE49-F238E27FC236}">
                <a16:creationId xmlns:a16="http://schemas.microsoft.com/office/drawing/2014/main" id="{3ED4AF20-FAB0-9D71-5735-4C8774900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2833688"/>
            <a:ext cx="4732337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ZoneTexte 4">
            <a:extLst>
              <a:ext uri="{FF2B5EF4-FFF2-40B4-BE49-F238E27FC236}">
                <a16:creationId xmlns:a16="http://schemas.microsoft.com/office/drawing/2014/main" id="{E505B55A-0527-729C-F3AE-9CE4AA2C0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4216400"/>
            <a:ext cx="2979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Arial" panose="020B0604020202020204" pitchFamily="34" charset="0"/>
              </a:rPr>
              <a:t>Week-End Châtel</a:t>
            </a:r>
          </a:p>
        </p:txBody>
      </p:sp>
      <p:pic>
        <p:nvPicPr>
          <p:cNvPr id="24582" name="Image 5">
            <a:extLst>
              <a:ext uri="{FF2B5EF4-FFF2-40B4-BE49-F238E27FC236}">
                <a16:creationId xmlns:a16="http://schemas.microsoft.com/office/drawing/2014/main" id="{EB2B03C9-AFA2-7223-569F-923165CEC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3988"/>
            <a:ext cx="450056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ZoneTexte 6">
            <a:extLst>
              <a:ext uri="{FF2B5EF4-FFF2-40B4-BE49-F238E27FC236}">
                <a16:creationId xmlns:a16="http://schemas.microsoft.com/office/drawing/2014/main" id="{A90FD1B0-2893-E8A2-EBA0-5CD7E41EC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765175"/>
            <a:ext cx="2755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Emballage cadeaux Noël  centre Leclerc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0077575">
  <a:themeElements>
    <a:clrScheme name="1007757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077575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07757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7757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7757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7757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7757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7757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10077575</Template>
  <TotalTime>12547</TotalTime>
  <Words>3075</Words>
  <Application>Microsoft Office PowerPoint</Application>
  <PresentationFormat>Affichage à l'écran (4:3)</PresentationFormat>
  <Paragraphs>681</Paragraphs>
  <Slides>40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5" baseType="lpstr">
      <vt:lpstr>Arial</vt:lpstr>
      <vt:lpstr>Verdana</vt:lpstr>
      <vt:lpstr>Roboto</vt:lpstr>
      <vt:lpstr>Calibri</vt:lpstr>
      <vt:lpstr>10077575</vt:lpstr>
      <vt:lpstr>Ski-Club Luron Assemblée Générale</vt:lpstr>
      <vt:lpstr>Bonjour à tous</vt:lpstr>
      <vt:lpstr>Règles Covid</vt:lpstr>
      <vt:lpstr>Accueil</vt:lpstr>
      <vt:lpstr>Ordre du jour de l’AG</vt:lpstr>
      <vt:lpstr>Rapport Moral (1/4)</vt:lpstr>
      <vt:lpstr>Rapport Moral (2/4)</vt:lpstr>
      <vt:lpstr>Rapport Moral (3/4)</vt:lpstr>
      <vt:lpstr>Présentation PowerPoint</vt:lpstr>
      <vt:lpstr>Rapport Moral (4/4)</vt:lpstr>
      <vt:lpstr>Présentation PowerPoint</vt:lpstr>
      <vt:lpstr>Rapport Financier</vt:lpstr>
      <vt:lpstr>Présentation PowerPoint</vt:lpstr>
      <vt:lpstr>Présentation PowerPoint</vt:lpstr>
      <vt:lpstr>Comparaison bilan financier </vt:lpstr>
      <vt:lpstr>Financement du Ski-Club Luron</vt:lpstr>
      <vt:lpstr>Nos partenaires saison 2021-2022</vt:lpstr>
      <vt:lpstr>Présentation PowerPoint</vt:lpstr>
      <vt:lpstr>Informations  Nouvelle Saison</vt:lpstr>
      <vt:lpstr>Nos priorités et nos objectifs</vt:lpstr>
      <vt:lpstr>Infos sur  la saison</vt:lpstr>
      <vt:lpstr>Sorties à Gérardmer</vt:lpstr>
      <vt:lpstr>Budget prévisionnel</vt:lpstr>
      <vt:lpstr>Week-end CHATEL</vt:lpstr>
      <vt:lpstr>Location et vente de matériel du club</vt:lpstr>
      <vt:lpstr>Les skis enfants et adultes</vt:lpstr>
      <vt:lpstr>Les SURFS</vt:lpstr>
      <vt:lpstr>Les chaussures ado</vt:lpstr>
      <vt:lpstr>Les chaussures adultes</vt:lpstr>
      <vt:lpstr>Présentation PowerPoint</vt:lpstr>
      <vt:lpstr>Fiche réservation matériel - (Location ou achat)  A télécharger sur le site du club</vt:lpstr>
      <vt:lpstr>Nos tenues du ski-club luron</vt:lpstr>
      <vt:lpstr> Licences FFS tarif saison 2022-2023 </vt:lpstr>
      <vt:lpstr>Licences FFS (suite)</vt:lpstr>
      <vt:lpstr>Licences FFS (suite et fin)</vt:lpstr>
      <vt:lpstr>Présentation PowerPoint</vt:lpstr>
      <vt:lpstr>Inscriptions et paiement des sorties sur le site internet</vt:lpstr>
      <vt:lpstr>Dates importantes à noter dans vos agendas</vt:lpstr>
      <vt:lpstr>Pour que tout se passe bien…</vt:lpstr>
      <vt:lpstr> Pensez à consulter régulièrement le site du ski-club</vt:lpstr>
    </vt:vector>
  </TitlesOfParts>
  <Company>VETOQUINOL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Ski-Club Luron Assemblée Générale</dc:title>
  <dc:creator>VETOQUINOL</dc:creator>
  <cp:lastModifiedBy>François</cp:lastModifiedBy>
  <cp:revision>458</cp:revision>
  <cp:lastPrinted>2019-10-26T08:19:39Z</cp:lastPrinted>
  <dcterms:created xsi:type="dcterms:W3CDTF">2011-09-03T13:36:01Z</dcterms:created>
  <dcterms:modified xsi:type="dcterms:W3CDTF">2022-10-16T17:18:50Z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TC100775751036</vt:lpwstr>
  </property>
</Properties>
</file>